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2.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4.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5.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6.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7.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comment8.xml" ContentType="application/vnd.openxmlformats-officedocument.presentationml.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omments/comment9.xml" ContentType="application/vnd.openxmlformats-officedocument.presentationml.comment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omments/comment10.xml" ContentType="application/vnd.openxmlformats-officedocument.presentationml.comment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omments/comment11.xml" ContentType="application/vnd.openxmlformats-officedocument.presentationml.comment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comments/comment12.xml" ContentType="application/vnd.openxmlformats-officedocument.presentationml.comment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Lst>
  <p:sldSz cx="9144000" cy="5143500" type="screen16x9"/>
  <p:notesSz cx="6858000" cy="9144000"/>
  <p:embeddedFontLst>
    <p:embeddedFont>
      <p:font typeface="Open Sans" panose="020B0606030504020204" pitchFamily="34" charset="0"/>
      <p:regular r:id="rId155"/>
      <p:bold r:id="rId156"/>
      <p:italic r:id="rId157"/>
      <p:bold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merces"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2-11T18:22:12.493" idx="1">
    <p:pos x="6000" y="0"/>
    <p:text>LAB - Resource Group</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1-02-19T20:29:23.676" idx="10">
    <p:pos x="196" y="773"/>
    <p:text>LAB - Azure SQL</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1-02-23T13:55:36.923" idx="11">
    <p:pos x="6000" y="0"/>
    <p:text>LAB - NSG</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1-03-12T20:01:31.619" idx="12">
    <p:pos x="6000" y="0"/>
    <p:text>LAB - Roles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02-11T18:21:56.384" idx="2">
    <p:pos x="6000" y="0"/>
    <p:text>LAB - VM</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03-04T21:20:51.667" idx="3">
    <p:pos x="6000" y="0"/>
    <p:text>LAB - scale sets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02-11T18:21:48.124" idx="4">
    <p:pos x="6000" y="0"/>
    <p:text>LAB - App Services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02-11T18:21:34.782" idx="5">
    <p:pos x="6000" y="0"/>
    <p:text>LAB Instance Container</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1-02-11T18:21:19.476" idx="6">
    <p:pos x="6000" y="0"/>
    <p:text>LAB - Functions</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1-02-12T17:02:44.025" idx="7">
    <p:pos x="196" y="773"/>
    <p:text>LAB- Vnet</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1-02-17T14:20:00.202" idx="8">
    <p:pos x="6000" y="0"/>
    <p:text>LAB - blob</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1-02-19T19:16:40.918" idx="9">
    <p:pos x="6000" y="0"/>
    <p:text>LAB - Cosmos DB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 name="Google Shape;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70a861fe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70a861fe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Alta disponibilidade:</a:t>
            </a:r>
            <a:r>
              <a:rPr lang="en" sz="1400"/>
              <a:t> dependendo do contrato de nível de serviço que você escolher, seus aplicativos baseados em nuvem poderão oferecer uma experiência de usuário contínua, sem tempo de inatividade aparente, mesmo quando as coisas derem errado.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Escalabilidade:</a:t>
            </a:r>
            <a:r>
              <a:rPr lang="en" sz="1400"/>
              <a:t> os aplicativos na nuvem podem ser redimensionados de duas maneiras: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Verticalmente</a:t>
            </a:r>
            <a:r>
              <a:rPr lang="en" sz="1400"/>
              <a:t>: a capacidade computacional pode ser aumentada pela adição de RAM ou CPUs a uma máquina virtual.</a:t>
            </a:r>
            <a:endParaRPr sz="1400"/>
          </a:p>
          <a:p>
            <a:pPr marL="0" lvl="0" indent="0" algn="l" rtl="0">
              <a:spcBef>
                <a:spcPts val="0"/>
              </a:spcBef>
              <a:spcAft>
                <a:spcPts val="0"/>
              </a:spcAft>
              <a:buClr>
                <a:schemeClr val="dk1"/>
              </a:buClr>
              <a:buSzPts val="1100"/>
              <a:buFont typeface="Arial"/>
              <a:buNone/>
            </a:pPr>
            <a:r>
              <a:rPr lang="en" sz="1400" b="1"/>
              <a:t>Horizontalmente:</a:t>
            </a:r>
            <a:r>
              <a:rPr lang="en" sz="1400"/>
              <a:t> a capacidade computacional pode ser aumentada pela adição de instâncias de um recurso, como a inclusão de máquinas virtuais à configuração.</a:t>
            </a:r>
            <a:endParaRPr sz="1400"/>
          </a:p>
          <a:p>
            <a:pPr marL="0" lvl="0" indent="0" algn="l" rtl="0">
              <a:spcBef>
                <a:spcPts val="0"/>
              </a:spcBef>
              <a:spcAft>
                <a:spcPts val="0"/>
              </a:spcAft>
              <a:buClr>
                <a:schemeClr val="dk1"/>
              </a:buClr>
              <a:buSzPts val="1100"/>
              <a:buFont typeface="Arial"/>
              <a:buNone/>
            </a:pPr>
            <a:r>
              <a:rPr lang="en" sz="1400"/>
              <a:t>Elasticidade: aplicativos baseados em nuvem podem ser configurados para fazer uso do dimensionamento automático, de modo que esses aplicativos sempre tenham os recursos de que precisam.</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Agilidade:</a:t>
            </a:r>
            <a:r>
              <a:rPr lang="en" sz="1400"/>
              <a:t> os recursos baseados em nuvem podem ser implantados e configurados rapidamente conforme as alterações dos requisitos do aplicativo.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Distribuição geográfica:</a:t>
            </a:r>
            <a:r>
              <a:rPr lang="en" sz="1400"/>
              <a:t> os aplicativos e os dados podem ser implantados em data centers regionais em todo o mundo, de modo que os clientes sempre tenham o melhor desempenho em cada região.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Recuperação de desastre:</a:t>
            </a:r>
            <a:r>
              <a:rPr lang="en" sz="1400"/>
              <a:t> ao aproveitar os serviços de backup baseados em nuvem, a replicação de dados e a distribuição geográfica, você pode implantar os aplicativos com a confiança de saber que seus dados estão seguros caso ocorra um desastre.</a:t>
            </a:r>
            <a:endParaRPr sz="1400"/>
          </a:p>
          <a:p>
            <a:pPr marL="0" lvl="0" indent="0" algn="l" rtl="0">
              <a:spcBef>
                <a:spcPts val="0"/>
              </a:spcBef>
              <a:spcAft>
                <a:spcPts val="0"/>
              </a:spcAft>
              <a:buNone/>
            </a:pPr>
            <a:endParaRPr sz="14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bf0892d8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bf0892d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Azure SQL é uma família de produtos gerenciados, seguros e inteligentes que usam o mecanismo de banco de dados do SQL Server na nuvem do Azure.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Banco de dados SQL do Azure: oferece suporte a aplicativos de nuvem modernos em um serviço de banco de dados gerenciado inteligente, que inclui computação sem servidor.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Instância Gerenciada do Azure SQL: modernize seus aplicativos existentes do SQL Server em escala com uma instância totalmente gerenciada inteligente como serviço, com quase 100% de paridade de recursos com o mecanismo de banco de dados do SQL Server. Melhor para a maioria das migrações para a nuvem.</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SQL Server em VMs do Azure: eleve e mude suas cargas de trabalho do SQL Server com facilidade e mantenha 100% de compatibilidade com o SQL Server e acesso no nível do sistema operacional</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None/>
            </a:pPr>
            <a:endParaRPr sz="15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bf0892d8e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bf0892d8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bf0892d8e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bf0892d8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Banco de Dados Azure para PostgreSQL é um serviço de banco de dados relacional na nuvem da Microsoft baseado no PostgreSQL Community Edition</a:t>
            </a:r>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f0892d8e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f0892d8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https://docs.microsoft.com/pt-br/azure/postgresql/overview</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bf0892d8e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bf0892d8e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Serviço de Migração de Banco de Dados do Azure é um serviço totalmente gerenciado projetado para permitir migrações contínuas de várias fontes de banco de dados para plataformas de dados do Azure com tempo de inatividade mínimo (migrações online).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f0892d8e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f0892d8e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Data Migration Assistant (DMA) ajuda a atualizar para uma plataforma de dados moderna, detectando problemas de compatibilidade que podem afetar a funcionalidade do banco de dados em sua nova versão do SQL Server ou Banco de Dados SQL do Azure. O DMA recomenda melhorias de desempenho e confiabilidade para seu ambiente de destino e permite que você mova seu esquema, dados e objetos não contidos do servidor de origem para o servidor de destino.</a:t>
            </a:r>
            <a:endParaRPr sz="14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5fa39d56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5fa39d56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c5fa39d56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c5fa39d56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5fa39d56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5fa39d56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Internet of Things (IoT) é uma coleção de serviços em nuvem gerenciados pela Microsoft que conectam, monitoram e controlam bilhões de ativos de IoT. Em termos mais simples, uma solução IoT é composta por um ou mais dispositivos IoT que se comunicam com um ou mais serviços de back-end hospedados na nuvem.</a:t>
            </a:r>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6f3b60b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6f3b60b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 Azure IoT Central é uma plataforma de aplicativo IoT que simplifica a criação de soluções de IoT. O Azure IoT Central simplifica a configuração inicial de sua solução IoT e reduz o ônus do gerenciamento, custos operacionais e sobrecarga de um projeto IoT típico.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b41975ead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b41975ea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 computação em nuvem é a entrega de serviços de computação pela Internet usando um modelo de precificação pré-pago. Normalmente, você paga apenas pelos serviços em nuvem que usa, o que o ajuda a:</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Reduza seus custos operacionais.</a:t>
            </a:r>
            <a:endParaRPr sz="1400"/>
          </a:p>
          <a:p>
            <a:pPr marL="0" lvl="0" indent="0" algn="l" rtl="0">
              <a:spcBef>
                <a:spcPts val="0"/>
              </a:spcBef>
              <a:spcAft>
                <a:spcPts val="0"/>
              </a:spcAft>
              <a:buClr>
                <a:schemeClr val="dk1"/>
              </a:buClr>
              <a:buSzPts val="1100"/>
              <a:buFont typeface="Arial"/>
              <a:buNone/>
            </a:pPr>
            <a:r>
              <a:rPr lang="en" sz="1400"/>
              <a:t>Execute sua infraestrutura com mais eficiência.</a:t>
            </a:r>
            <a:endParaRPr sz="1400"/>
          </a:p>
          <a:p>
            <a:pPr marL="0" lvl="0" indent="0" algn="l" rtl="0">
              <a:spcBef>
                <a:spcPts val="0"/>
              </a:spcBef>
              <a:spcAft>
                <a:spcPts val="0"/>
              </a:spcAft>
              <a:buClr>
                <a:schemeClr val="dk1"/>
              </a:buClr>
              <a:buSzPts val="1100"/>
              <a:buFont typeface="Arial"/>
              <a:buNone/>
            </a:pPr>
            <a:r>
              <a:rPr lang="en" sz="1400"/>
              <a:t>Dimensione conforme as necessidades de sua empresa mudam.</a:t>
            </a:r>
            <a:endParaRPr sz="1400"/>
          </a:p>
          <a:p>
            <a:pPr marL="0" lvl="0" indent="0" algn="l" rtl="0">
              <a:spcBef>
                <a:spcPts val="0"/>
              </a:spcBef>
              <a:spcAft>
                <a:spcPts val="0"/>
              </a:spcAft>
              <a:buNone/>
            </a:pPr>
            <a:endParaRPr sz="14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5fa39d56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5fa39d56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Comentar sobre o Azure sphere:</a:t>
            </a:r>
            <a:endParaRPr/>
          </a:p>
          <a:p>
            <a:pPr marL="0" lvl="0" indent="0" algn="l" rtl="0">
              <a:spcBef>
                <a:spcPts val="0"/>
              </a:spcBef>
              <a:spcAft>
                <a:spcPts val="0"/>
              </a:spcAft>
              <a:buNone/>
            </a:pPr>
            <a:endParaRPr/>
          </a:p>
          <a:p>
            <a:pPr marL="0" lvl="0" indent="0" algn="l" rtl="0">
              <a:spcBef>
                <a:spcPts val="0"/>
              </a:spcBef>
              <a:spcAft>
                <a:spcPts val="0"/>
              </a:spcAft>
              <a:buNone/>
            </a:pPr>
            <a:r>
              <a:rPr lang="en"/>
              <a:t>https://docs.microsoft.com/pt-br/azure-sphere/product-overview/what-is-azure-sphere</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c6f3b60b8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c6f3b60b8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Hub IoT é um serviço gerenciado, hospedado na nuvem, que atua como um hub de mensagem central para comunicação bidirecional entre seu aplicativo IoT e os dispositivos que ele gerencia. Você pode usar o Hub IoT do Azure para criar soluções IoT com comunicações confiáveis ​​e seguras entre milhões de dispositivos IoT e um back-end de solução hospedado em nuvem.</a:t>
            </a:r>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c6f3b60b8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c6f3b60b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c5fa39d56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c5fa39d56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Uma arquitetura de big data é projetada para lidar com a ingestão, processamento e análise de dados que são muito grandes ou complexos para sistemas de banco de dados tradicionais.</a:t>
            </a:r>
            <a:endParaRPr/>
          </a:p>
          <a:p>
            <a:pPr marL="0" lvl="0" indent="0" algn="l" rtl="0">
              <a:spcBef>
                <a:spcPts val="0"/>
              </a:spcBef>
              <a:spcAft>
                <a:spcPts val="0"/>
              </a:spcAft>
              <a:buNone/>
            </a:pPr>
            <a:endParaRPr/>
          </a:p>
          <a:p>
            <a:pPr marL="0" lvl="0" indent="0" algn="l" rtl="0">
              <a:spcBef>
                <a:spcPts val="0"/>
              </a:spcBef>
              <a:spcAft>
                <a:spcPts val="0"/>
              </a:spcAft>
              <a:buNone/>
            </a:pPr>
            <a:r>
              <a:rPr lang="en"/>
              <a:t>O Azure Data Lake Analytics é um serviço de trabalho de análise sob demanda que simplifica o big data. Em vez de implantar, configurar e ajustar o hardware, você escreve consultas para transformar seus dados e extrair percepções valiosas.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c5fa39d56b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c5fa39d56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serviço Azure Machine Learning capacita desenvolvedores e cientistas de dados com uma ampla variedade de experiências produtivas para construir, treinar e implantar modelos de aprendizado de máquina com mais rapidez.</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Os MLOps, ou DevOps para aprendizado de máquina, permitem que as equipes de ciência de dados e TI colaborem e aumentem o ritmo de desenvolvimento e implantação de modelos por meio do monitoramento, validação e governança de modelos de aprendizado de máquina.</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en" sz="1500"/>
              <a:t>Os Serviços Cognitivos trazem a IA ao alcance de todos os desenvolvedores, sem a necessidade de experiência em aprendizado de máquina. Basta uma chamada de API </a:t>
            </a:r>
            <a:endParaRPr sz="1500"/>
          </a:p>
          <a:p>
            <a:pPr marL="0" lvl="0" indent="0" algn="l" rtl="0">
              <a:spcBef>
                <a:spcPts val="0"/>
              </a:spcBef>
              <a:spcAft>
                <a:spcPts val="0"/>
              </a:spcAft>
              <a:buNone/>
            </a:pPr>
            <a:endParaRPr sz="15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c5fa39d56b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c5fa39d56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c5fa39d56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c5fa39d56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024e920e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c024e920e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c024e920e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c024e920e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A defesa em profundidade é uma estratégia defensiva militar para garantir uma posição crítica usando múltiplos perímetros defensivos.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Castelo medieval. O rei é considerado o principal alvo dos atacantes. No castelo medieval, existem muitos perímetros defensivos. O castelo medieval foi escolhido para ficar no topo de uma colina que é sempre fácil de defender. Paredes de pedra e terraços são construídos ao redor do castelo e da colina. Ao redor do topo da colina há um fosso. As rochas são preparadas dentro do castelo para serem lançadas das paredes externas para o ataque. Existem outros componentes de proteção, incluindo guerreiros para proteger o rei.</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https://i.pinimg.com/474x/94/89/eb/9489eb1ac652d61fe87e3c1daa326c62--medieval-castle-dream-homes.jpg</a:t>
            </a:r>
            <a:endParaRPr sz="1400"/>
          </a:p>
          <a:p>
            <a:pPr marL="0" lvl="0" indent="0" algn="l" rtl="0">
              <a:spcBef>
                <a:spcPts val="0"/>
              </a:spcBef>
              <a:spcAft>
                <a:spcPts val="0"/>
              </a:spcAft>
              <a:buNone/>
            </a:pPr>
            <a:endParaRPr sz="14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024e920e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c024e920e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O objetivo da defesa em profundidade é proteger as informações e evitar que sejam roubadas por quem não está autorizado a acessá-las.</a:t>
            </a:r>
            <a:endParaRPr sz="1400"/>
          </a:p>
          <a:p>
            <a:pPr marL="0" lvl="0" indent="0" algn="l" rtl="0">
              <a:spcBef>
                <a:spcPts val="0"/>
              </a:spcBef>
              <a:spcAft>
                <a:spcPts val="0"/>
              </a:spcAft>
              <a:buClr>
                <a:schemeClr val="dk1"/>
              </a:buClr>
              <a:buSzPts val="1100"/>
              <a:buFont typeface="Arial"/>
              <a:buNone/>
            </a:pPr>
            <a:r>
              <a:rPr lang="en" sz="1400"/>
              <a:t>Uma estratégia de defesa em profundidade usa uma série de mecanismos para retardar o avanço de um ataque que visa obter acesso não autorizado aos dados.</a:t>
            </a:r>
            <a:endParaRPr sz="1400"/>
          </a:p>
          <a:p>
            <a:pPr marL="0" lvl="0" indent="0" algn="l" rtl="0">
              <a:spcBef>
                <a:spcPts val="0"/>
              </a:spcBef>
              <a:spcAft>
                <a:spcPts val="0"/>
              </a:spcAft>
              <a:buNone/>
            </a:pP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70a861fe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70a861fe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IaaS:</a:t>
            </a:r>
            <a:r>
              <a:rPr lang="en" sz="1400"/>
              <a:t> Esse modelo de serviço de nuvem é o mais próximo do gerenciamento de servidores físicos. O provedor de nuvem manterá o hardware atualizado, mas a manutenção do sistema operacional e a configuração da rede serão deixadas para o locatário da nuvem. Por exemplo, as máquinas virtuais do Azure são dispositivos de computação virtual totalmente operacionais em execução nos data centers da Microsoft. Uma vantagem desse modelo de serviço de nuvem é a implantação rápida de novos dispositivos de computação. A configuração de uma nova máquina virtual é consideravelmente mais rápida do que o processo de adquirir, instalar e configurar um servidor físico.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b="1"/>
              <a:t>PaaS: </a:t>
            </a:r>
            <a:r>
              <a:rPr lang="en" sz="1400"/>
              <a:t>Esse modelo de serviço de nuvem é um ambiente de hospedagem gerenciado. O provedor de nuvem gerencia as máquinas virtuais e os recursos de rede e o locatário de nuvem implanta seus aplicativos no ambiente de hospedagem gerenciado. Por exemplo, os Serviços de Aplicativos do Azure fornecem um ambiente de hospedagem gerenciado em que os desenvolvedores podem carregar os aplicativos Web sem precisar lidar com os requisitos físicos de hardware e de software.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SaaS: </a:t>
            </a:r>
            <a:r>
              <a:rPr lang="en" sz="1400"/>
              <a:t>Nesse modelo de serviço de nuvem, o provedor de nuvem gerencia todos os aspectos do ambiente de aplicativo, como as máquinas virtuais, os recursos de rede, o armazenamento de dados e os aplicativos. O locatário de nuvem só precisa fornecer os dados ao aplicativo gerenciado pelo provedor de nuvem. Por exemplo, o Office 365 fornece uma versão totalmente funcional do Office que é executada na nuvem. Você só precisa criar o conteúdo e o Office 365 cuida de todo o resto.</a:t>
            </a:r>
            <a:endParaRPr sz="1400"/>
          </a:p>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c024e920e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c024e920e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Firewall do Azure é um serviço de segurança de rede gerenciado e baseado em nuvem que ajuda a proteger os recursos em suas redes virtuais do Azure. Uma rede virtual é semelhante a uma rede tradicional que você operaria em seu próprio datacenter.</a:t>
            </a:r>
            <a:endParaRPr sz="15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61af4c1b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61af4c1b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024e920e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c024e920e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Um grupo de segurança de rede permite que você filtre o tráfego de rede de e para os recursos do Azure em uma rede virtual do Azure. Você pode pensar nos NSGs como um firewall interno. Um NSG pode conter várias regras de segurança de entrada e saída que permitem filtrar o tráfego de e para recursos por endereço IP de origem e destino, porta e protocolo.</a:t>
            </a:r>
            <a:endParaRPr sz="14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61af4c1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61af4c1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serviço de Firewall do Azure complementa a funcionalidade do grupo de segurança de rede. Juntos, eles fornecem melhor segurança de rede de "defesa em profundidade". Os grupos de segurança de rede fornecem filtragem de tráfego de camada de rede distribuída para limitar o tráfego a recursos dentro de redes virtuais em cada assinatura. O Firewall do Azure é um firewall como serviço centralizado e totalmente com estado, que fornece proteção no nível da rede e do aplicativo em diferentes assinaturas e redes virtuais.</a:t>
            </a:r>
            <a:endParaRPr sz="14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c024e920e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c024e920e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c024e920e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c024e920e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proteção DDoS usa a escala e a elasticidade da rede global da Microsoft para levar a capacidade de mitigação de DDoS a todas as regiões do Azure. O serviço de proteção DDoS ajuda a proteger seus aplicativos do Azure, analisando e descartando o tráfego DDoS na borda da rede do Azure, antes que ele possa afetar a disponibilidade do seu serviço.</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c61af4c1b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c61af4c1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Mostrar as diferenças (figura)</a:t>
            </a:r>
            <a:endParaRPr/>
          </a:p>
          <a:p>
            <a:pPr marL="0" lvl="0" indent="0" algn="l" rtl="0">
              <a:spcBef>
                <a:spcPts val="0"/>
              </a:spcBef>
              <a:spcAft>
                <a:spcPts val="0"/>
              </a:spcAft>
              <a:buNone/>
            </a:pPr>
            <a:endParaRPr/>
          </a:p>
          <a:p>
            <a:pPr marL="0" lvl="0" indent="0" algn="l" rtl="0">
              <a:spcBef>
                <a:spcPts val="0"/>
              </a:spcBef>
              <a:spcAft>
                <a:spcPts val="0"/>
              </a:spcAft>
              <a:buNone/>
            </a:pPr>
            <a:r>
              <a:rPr lang="en"/>
              <a:t>Mostrar a precificação</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c024e920e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c024e920e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Central de Segurança do Azure é um sistema de gerenciamento de segurança de infraestrutura unificada que fortalece a postura de segurança de seus data centers e fornece proteção avançada contra ameaças em suas cargas de trabalho híbridas na nuvem - estejam elas no Azure ou não - bem como no local.</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c024e920e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c024e920e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Secure Score - A Central de Segurança avalia continuamente seus recursos, assinaturas e organização para problemas de segurança. Em seguida, agrega todas as descobertas em uma única pontuação para que você possa dizer, de relance, sua situação de segurança atual: quanto maior a pontuação, menor o nível de risco identificado</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Compliance - Conformidade - a Central de Segurança fornece insights sobre sua postura de conformidade com base em avaliações contínuas de seu ambiente do Azure. O Security Center analisa os fatores de risco em seu ambiente de nuvem híbrida de acordo com as práticas recomendadas de segurança. Essas avaliações são mapeadas para controles de conformidade de um conjunto de padrões com suporte.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Azure Defender - Azure Defender - esta é a plataforma de proteção de carga de trabalho em nuvem (CWPP) integrada na Central de Segurança para proteção avançada e inteligente de suas cargas de trabalho híbridas e do Azure. O bloco mostra a cobertura de seus recursos conectados (para as assinaturas atualmente selecionadas) e os alertas recentes, codificados por cores por gravidade.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Inventory - Inventário - o bloco mostra o número de VMs não monitoradas e um barômetro simples de seus recursos monitorados pelo Security Center.</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u="sng">
                <a:solidFill>
                  <a:schemeClr val="dk1"/>
                </a:solidFill>
              </a:rPr>
              <a:t>Mostrar no portal as recomendacoes sobre portas de acesso a vm</a:t>
            </a:r>
            <a:endParaRPr sz="1400" u="sng">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61af4c1b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c61af4c1b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Defender fornece alertas de segurança e proteção avançada contra ameaças para máquinas virtuais, bancos de dados SQL, contêineres, aplicativos da Web, sua rede e muito mais.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b41975ead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b41975ead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Sobrepondo-se ao PaaS, a computação sem servidor permite que os desenvolvedores criem aplicativos com mais rapidez, eliminando a necessidade de gerenciar a infraestrutura. Com aplicativos sem servidor, o provedor de serviços em nuvem provisiona, dimensiona e gerencia automaticamente a infraestrutura necessária para executar o código. As arquiteturas sem servidor são altamente escaláveis ​​e orientadas a eventos. Eles usam recursos apenas quando ocorre uma função ou gatilho específico.</a:t>
            </a:r>
            <a:endParaRPr sz="14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c024e920e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c024e920e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Gerenciamento de segredos - Azure Key Vault pode ser usado para armazenar com segurança e controlar rigidamente o acesso a tokens, senhas, certificados, chaves de API e outros segredos</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None/>
            </a:pPr>
            <a:r>
              <a:rPr lang="en" sz="1500"/>
              <a:t>Gerenciamento de chaves - o Azure Key Vault também pode ser usado como uma solução de gerenciamento de chaves. O Azure Key Vault facilita a criação e o controle das chaves de criptografia usadas para criptografar seus dados.</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Gerenciamento de certificados - Azure Key Vault também é um serviço que permite provisionar, gerenciar e implantar facilmente certificados públicos e privados Transport Layer Security / Secure Sockets Layer (TLS / SSL) para uso com o Azure e seus recursos internos conectados.</a:t>
            </a:r>
            <a:endParaRPr sz="1500"/>
          </a:p>
          <a:p>
            <a:pPr marL="0" lvl="0" indent="0" algn="l" rtl="0">
              <a:spcBef>
                <a:spcPts val="0"/>
              </a:spcBef>
              <a:spcAft>
                <a:spcPts val="0"/>
              </a:spcAft>
              <a:buNone/>
            </a:pPr>
            <a:endParaRPr sz="15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c024e920e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c024e920e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Azure Information Protection (AIP) é uma solução baseada em nuvem que permite que as organizações descubram, classifiquem e protejam documentos e emails aplicando rótulos ao conteúdo.</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O AIP faz parte da solução Microsoft Information Protection (MIP) e estende a funcionalidade de rotulagem e classificação fornecida pelo Microsoft 365.</a:t>
            </a:r>
            <a:endParaRPr sz="1500"/>
          </a:p>
          <a:p>
            <a:pPr marL="0" lvl="0" indent="0" algn="l" rtl="0">
              <a:spcBef>
                <a:spcPts val="0"/>
              </a:spcBef>
              <a:spcAft>
                <a:spcPts val="0"/>
              </a:spcAft>
              <a:buNone/>
            </a:pPr>
            <a:endParaRPr sz="15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024e920e5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024e920e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Azure oferece funcionalidade de proteção contra ameaças integrada por meio de serviços como Azure Active Directory (Azure AD), logs do Azure Monitor e Central de Segurança do Azure.</a:t>
            </a:r>
            <a:endParaRPr sz="15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024e920e5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c024e920e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Microsoft Azure Sentinel é uma solução escalonável, nativa da nuvem, gerenciamento de eventos de informações de segurança (SIEM) e resposta automatizada de orquestração de segurança (SOAR). O Azure Sentinel oferece análises de segurança inteligentes e inteligência contra ameaças em toda a empresa, fornecendo uma solução única para detecção de alertas, visibilidade de ameaças, caça proativa e resposta a ameaças.</a:t>
            </a:r>
            <a:endParaRPr sz="15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024e920e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024e920e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Colete dados em escala de nuvem em todos os usuários, dispositivos, aplicativos e infraestrutura, tanto no local quanto em várias nuvens.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Detecte ameaças não detectadas anteriormente e minimize os falsos positivos usando a análise da Microsoft e a inteligência de ameaças incomparável.</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Investigue ameaças com inteligência artificial e busque atividades suspeitas em grande escala, aproveitando anos de trabalho de segurança cibernética na Microsoft.</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Responda a incidentes rapidamente com orquestração integrada e automação de tarefas comuns.</a:t>
            </a:r>
            <a:endParaRPr sz="1400"/>
          </a:p>
          <a:p>
            <a:pPr marL="0" lvl="0" indent="0" algn="l" rtl="0">
              <a:spcBef>
                <a:spcPts val="0"/>
              </a:spcBef>
              <a:spcAft>
                <a:spcPts val="0"/>
              </a:spcAft>
              <a:buNone/>
            </a:pPr>
            <a:endParaRPr sz="14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85ae40b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c85ae40b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Host Dedicado do Azure é um serviço que fornece servidores físicos - capazes de hospedar uma ou mais máquinas virtuais - dedicados a uma assinatura do Azure. Hosts dedicados são os mesmos servidores físicos usados ​​em nossos data centers, fornecidos como um recurso.</a:t>
            </a:r>
            <a:endParaRPr sz="14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c5fa39d56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c5fa39d56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5fa39d56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5fa39d56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5fa39d56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5fa39d56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5fa39d56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5fa39d56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Azure Active Directory é a próxima evolução das soluções de gerenciamento de identidade e acesso para a nuvem. A Microsoft introduziu Active Directory Domain Services no Windows 2000 para oferecer às organizações a capacidade de gerenciar vários componentes e sistemas de infraestrutura local usando uma única identidade por usuário.</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O Azure AD leva essa abordagem para o próximo nível, fornecendo às organizações uma solução de IDaaS (identidade como serviço) para todos os seus aplicativos na nuvem e no local.</a:t>
            </a:r>
            <a:endParaRPr sz="1500"/>
          </a:p>
          <a:p>
            <a:pPr marL="0" lvl="0" indent="0" algn="l" rtl="0">
              <a:spcBef>
                <a:spcPts val="0"/>
              </a:spcBef>
              <a:spcAft>
                <a:spcPts val="0"/>
              </a:spcAft>
              <a:buNone/>
            </a:pP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70a861fe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b70a861fe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b="1"/>
              <a:t>Nuvem privada:</a:t>
            </a:r>
            <a:r>
              <a:rPr lang="en" sz="1400"/>
              <a:t>	Os recursos de computação são usados exclusivamente pelos usuários de uma empresa ou organização. Uma nuvem privada pode estar localizada fisicamente no datacenter local da organização. Ele também pode ser hospedado por um provedor de serviços terceirizado.</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b="1">
                <a:solidFill>
                  <a:schemeClr val="dk1"/>
                </a:solidFill>
              </a:rPr>
              <a:t>Nuvem híbrida:</a:t>
            </a:r>
            <a:r>
              <a:rPr lang="en" sz="1400">
                <a:solidFill>
                  <a:schemeClr val="dk1"/>
                </a:solidFill>
              </a:rPr>
              <a:t>	Este ambiente de computação combina uma nuvem pública e uma nuvem privada, permitindo que dados e aplicativos sejam compartilhados entre elas.</a:t>
            </a:r>
            <a:endParaRPr sz="1400"/>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400" b="1">
                <a:solidFill>
                  <a:schemeClr val="dk1"/>
                </a:solidFill>
              </a:rPr>
              <a:t>Nuvem pública:	</a:t>
            </a:r>
            <a:r>
              <a:rPr lang="en" sz="1400">
                <a:solidFill>
                  <a:schemeClr val="dk1"/>
                </a:solidFill>
              </a:rPr>
              <a:t>Os serviços são oferecidos pela Internet pública e ficam disponíveis para qualquer pessoa que deseje comprá-los. Os recursos de nuvem, como servidores e armazenamento, pertencem a um provedor de serviços de nuvem terceirizado e são operados por ele e entregues pela Internet.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c5fa39d56b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c5fa39d56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5fa39d56b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5fa39d56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Com o logon único, os usuários entram uma vez com uma conta para acessar dispositivos associados ao domínio, recursos da empresa, aplicativos de software como serviço (SaaS) e aplicativos da web. Depois de entrar, o usuário pode iniciar aplicativos do portal Office 365 ou Meus Aplicativos. Os administradores podem centralizar o gerenciamento da conta do usuário e adicionar ou remover automaticamente o acesso do usuário aos aplicativos com base na associação ao grupo.</a:t>
            </a:r>
            <a:endParaRPr sz="14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5fa39d56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5fa39d56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autenticação multifator é um processo em que um usuário é solicitado durante o processo de login para uma forma adicional de identificação, como inserir um código em seu telefone celular ou fornecer uma leitura de impressão digital.</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E na conta de login do Azure ? - mostrar como habilitar o MFA  </a:t>
            </a:r>
            <a:endParaRPr sz="15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5fa39d56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5fa39d56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 Política do Azure ajuda a aplicar os padrões organizacionais e a avaliar a conformidade em escala. Por meio de seu painel de conformidade, ele fornece uma visão agregada para avaliar o estado geral do ambiente, com a capacidade de detalhar até a granularidade por recurso e por política.</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Casos de uso comuns para a Política do Azure incluem a implementação de governança para consistência de recursos, conformidade regulamentar, segurança, custo e gerenciamento.</a:t>
            </a:r>
            <a:endParaRPr sz="1400"/>
          </a:p>
          <a:p>
            <a:pPr marL="0" lvl="0" indent="0" algn="l" rtl="0">
              <a:spcBef>
                <a:spcPts val="0"/>
              </a:spcBef>
              <a:spcAft>
                <a:spcPts val="0"/>
              </a:spcAft>
              <a:buNone/>
            </a:pPr>
            <a:endParaRPr sz="14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c5fa39d56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c5fa39d56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O controle de acesso baseado em função do Azure (Azure RBAC) ajuda a gerenciar quem tem acesso aos recursos do Azure, o que eles podem fazer com esses recursos e a quais áreas eles têm acesso.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Azure RBAC é um sistema de autorização criado no Azure Resource Manager</a:t>
            </a:r>
            <a:endParaRPr sz="1400"/>
          </a:p>
          <a:p>
            <a:pPr marL="0" lvl="0" indent="0" algn="l" rtl="0">
              <a:spcBef>
                <a:spcPts val="0"/>
              </a:spcBef>
              <a:spcAft>
                <a:spcPts val="0"/>
              </a:spcAft>
              <a:buNone/>
            </a:pPr>
            <a:endParaRPr sz="14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5fa39d56b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5fa39d56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c5fa39d56b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c5fa39d56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Ele oferece uma solução abrangente para coletar, analisar e agir em telemetria de sua nuvem e ambientes locais. Essas informações ajudam a compreender o desempenho de seus aplicativos e a identificar de forma proativa os problemas que os afetam e os recursos dos quais dependem.</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5fa39d56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5fa39d56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Detecte e diagnostique problemas em aplicativos e dependências com o Application Insights.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a:t>Analise seus dados de monitoramento com o Log Analytics para solução de problemas e diagnósticos aprofundados.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a:t>Apoie as operações em grande escala com alertas inteligentes e ações automatizadas.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a:t>Crie visualizações com painéis e pastas de trabalho do Azure.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Colete dados de recursos monitorados usando o Azure Monitor Metrics.</a:t>
            </a:r>
            <a:endParaRPr sz="1400"/>
          </a:p>
          <a:p>
            <a:pPr marL="0" lvl="0" indent="0" algn="l" rtl="0">
              <a:spcBef>
                <a:spcPts val="0"/>
              </a:spcBef>
              <a:spcAft>
                <a:spcPts val="0"/>
              </a:spcAft>
              <a:buNone/>
            </a:pPr>
            <a:endParaRPr sz="14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c5fa39d56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c5fa39d56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c5fa39d56b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c5fa39d56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oferece um conjunto de experiências para mantê-lo informado sobre a integridade de seus recursos de nuvem. Essas informações incluem problemas atuais e futuros, como eventos que afetam o serviço, manutenção planejada e outras alterações que podem afetar sua disponibilidade.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Serviço 0800</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Mostrar no portal, criar uma regra</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ba31a979f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ba31a979f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c5fa39d56b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c5fa39d56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No portal mostrar o policy</a:t>
            </a:r>
            <a:endParaRPr sz="14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c61af4c1b4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c61af4c1b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61af4c1b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c61af4c1b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41975ead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41975ead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41975ead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41975ead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41975ead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41975ead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A infraestrutura global do Azure é composta por dois componentes principais - infraestrutura física e componentes de rede conectiva. O componente físico é composto por mais de 160 datacenters físicos, organizados em regiões</a:t>
            </a:r>
            <a:endParaRPr sz="1400"/>
          </a:p>
          <a:p>
            <a:pPr marL="0" lvl="0" indent="0" algn="l" rtl="0">
              <a:spcBef>
                <a:spcPts val="0"/>
              </a:spcBef>
              <a:spcAft>
                <a:spcPts val="0"/>
              </a:spcAft>
              <a:buNone/>
            </a:pP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41975ead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41975ea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b70a861fe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b70a861fe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41975ead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41975ead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Geografia - Uma área do mundo que contém pelo menos uma região do Azure. As regiões geográficas definem um mercado discreto que preserva os limites de conformidade e residência de dados. As geografias permitem que os clientes com necessidades de conformidade e de residência de dados específicas mantenham seus dados e aplicativos próximos. As geografias são tolerantes a falhas para resistir à falha de região completa por meio de sua conexão à nossa infraestrutura de rede de alta capacidade dedicada.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Região - Uma região é um conjunto de data centers implantados em um perímetro definido por latência e conectados por meio de uma rede regional de baixa latência. </a:t>
            </a:r>
            <a:endParaRPr/>
          </a:p>
          <a:p>
            <a:pPr marL="0" lvl="0" indent="0" algn="l" rtl="0">
              <a:spcBef>
                <a:spcPts val="0"/>
              </a:spcBef>
              <a:spcAft>
                <a:spcPts val="0"/>
              </a:spcAft>
              <a:buNone/>
            </a:pPr>
            <a:endParaRPr/>
          </a:p>
          <a:p>
            <a:pPr marL="0" lvl="0" indent="0" algn="l" rtl="0">
              <a:spcBef>
                <a:spcPts val="0"/>
              </a:spcBef>
              <a:spcAft>
                <a:spcPts val="0"/>
              </a:spcAft>
              <a:buNone/>
            </a:pPr>
            <a:r>
              <a:rPr lang="en"/>
              <a:t>Zonas de disponibilidade - As Zonas de Disponibilidade são locais físicos exclusivos em uma região do Azure. Cada zona é composta por um ou mais datacenters equipados com energia, resfriamento e rede independentes. Para garantir a resiliência, há um mínimo de três zonas separadas em todas as regiões habilitadas. A separação física das Zonas de Disponibilidade dentro de uma região protege os aplicativos e dados contra falhas do datacenter.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b454c9c9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b454c9c9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As zonas de disponibilidade são datacenters fisicamente separados em uma região do Azure. Cada zona de disponibilidade é composta por um ou mais datacenters equipados com energia, refrigeração e rede independentes. Uma zona de disponibilidade é configurada para ser um limite de isolamento. Se uma zona cair, a outra continua funcionando. As zonas de disponibilidade são conectadas por meio de redes privadas de fibra óptica de alta velocidade.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b="1"/>
              <a:t>As zonas de disponibilidade</a:t>
            </a:r>
            <a:r>
              <a:rPr lang="en" sz="1400"/>
              <a:t> são criadas usando um ou mais datacenters. Há no mínimo três zonas em uma única região. É possível que um grande desastre cause uma interrupção grande o suficiente para afetar até mesmo dois datacenters. É por isso que o Azure também cria pares de regiões.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b454c9c9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b454c9c9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b454c9c9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b454c9c9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Cada região do Azure é sempre emparelhada com outra região na mesma geografia (como EUA, Europa ou Ásia) a pelo menos 300 milhas de distância. Essa abordagem permite a replicação de recursos (como armazenamento de VM) em uma geografia que ajuda a reduzir a probabilidade de interrupções devido a eventos como desastres naturais, distúrbios civis, quedas de energia ou interrupções de rede física que afetam ambas as regiões ao mesmo tempo. Se uma região em um par for afetada por um desastre natural, por exemplo, os serviços farão failover automaticamente para a outra região em seu par de regiões.</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b454c9c9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b454c9c9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b41975ead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b41975ea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Azure Marketplace é um catálogo online que contém milhares de aplicativos e serviços projetados e otimizados para execução na nuvem pública Azure da Microsoft. A Microsoft e seus parceiros de tecnologia são responsáveis ​​por desenvolver os produtos e serviços que você encontra no Azure Marketplace</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231673dc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231673dc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caso das vms mostras as opções on demand, 1 e 3 anos</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231673dc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231673dc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Os preços pré-pagos permitem que você se adapte facilmente às necessidades de negócios em constante mudança, sem comprometer orçamentos excessivos e melhorando sua capacidade de resposta às mudanças. Com um modelo pré-pago, você pode adaptar seu negócio de acordo com a necessidade e não com as previsões, reduzindo o risco de super provisionamento ou perda de capacidade.</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a31a979f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a31a979f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a:t>Pay as you go</a:t>
            </a:r>
            <a:endParaRPr sz="1500" b="1"/>
          </a:p>
          <a:p>
            <a:pPr marL="0" lvl="0" indent="0" algn="l" rtl="0">
              <a:spcBef>
                <a:spcPts val="0"/>
              </a:spcBef>
              <a:spcAft>
                <a:spcPts val="0"/>
              </a:spcAft>
              <a:buNone/>
            </a:pPr>
            <a:r>
              <a:rPr lang="en" sz="1500"/>
              <a:t>Pague pela capacidade de computação por segundo, sem compromisso de longo prazo ou pagamentos adiantados. Aumente ou diminua a capacidade de computação sob demanda. Comece ou pare a qualquer momento e pague apenas pelo que usar.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t>Instâncias de máquina virtual reservadas</a:t>
            </a:r>
            <a:endParaRPr sz="1500" b="1"/>
          </a:p>
          <a:p>
            <a:pPr marL="0" lvl="0" indent="0" algn="l" rtl="0">
              <a:spcBef>
                <a:spcPts val="0"/>
              </a:spcBef>
              <a:spcAft>
                <a:spcPts val="0"/>
              </a:spcAft>
              <a:buNone/>
            </a:pPr>
            <a:r>
              <a:rPr lang="en" sz="1500"/>
              <a:t>Uma instância de máquina virtual reservada do Azure é uma compra avançada de uma máquina virtual por um ou três anos em uma região especificada. O compromisso é feito desde o início e, em troca, você obtém uma economia de preço de até 72% em comparação com o preço pré-pago. As Instâncias de Máquina Virtual Reservadas são flexíveis e podem ser facilmente trocadas ou devolvidas.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t>Preço Spot</a:t>
            </a:r>
            <a:endParaRPr sz="1500" b="1"/>
          </a:p>
          <a:p>
            <a:pPr marL="0" lvl="0" indent="0" algn="l" rtl="0">
              <a:spcBef>
                <a:spcPts val="0"/>
              </a:spcBef>
              <a:spcAft>
                <a:spcPts val="0"/>
              </a:spcAft>
              <a:buNone/>
            </a:pPr>
            <a:r>
              <a:rPr lang="en" sz="1500"/>
              <a:t>Compre capacidade de computação não utilizada com grandes descontos - até 90 por cento em comparação com os preços pré-pagos.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Se sua carga de trabalho pode tolerar interrupções e seu tempo de execução é flexível, o uso de VMs pontuais pode reduzir significativamente o custo de execução de sua carga de trabalho no Azure. Execute suas cargas de trabalho em máquinas virtuais ou conjuntos de escala de máquina virtual.</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None/>
            </a:pP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231673dc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231673dc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Uma assinatura do Azure é um contêiner lógico usado para provisionar recursos no Azure. Ele contém os detalhes de todos os seus recursos, como máquinas virtuais (VMs), bancos de dados e muito mais. Ao criar um recurso do Azure como uma VM, você identifica a assinatura à qual ele pertence.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Várias assinaturas - qualquer conta do Azure pode ter várias assinaturas</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af92b1fb32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 name="Google Shape;37;gaf92b1fb32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41975ead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b41975ead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Um grupo de recursos é um contêiner que contém recursos relacionados para uma solução do Azure. O grupo de recursos pode incluir todos os recursos da solução ou apenas os recursos que você deseja gerenciar como um grupo. Você decide como deseja alocar recursos para grupos de recursos com base no que faz mais sentido para sua organização. Geralmente, adicione recursos que compartilham o mesmo ciclo de vida ao mesmo grupo de recursos para que você possa implementá-los, atualizá-los e excluí-los facilmente como um grupo.</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41975ead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b41975ead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231673dc8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231673dc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Cost Management, disponível para todos os clientes e parceiros do Azure, é uma solução SaaS que capacita as organizações a monitorar, alocar e otimizar os gastos com nuvem em um ambiente com várias nuvens. ... Azure Cost Management está disponível gratuitamente</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231673dc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231673dc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Mostrar o tempo de resposta , técnico de suporte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Mostrar no portal o help + support para abrir tickets</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9c2ac13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9c2ac13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024e920e5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024e920e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interface de linha de comando do Azure (CLI do Azure) é um conjunto de comandos usado para criar e gerenciar recursos do Azure. A CLI do Azure está disponível nos serviços do Azure e foi projetada para ajudá-lo a trabalhar rapidamente com o Azure, com ênfase na automação.</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024e920e5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024e920e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Azure PowerShell é um conjunto de cmdlets para gerenciar recursos do Azure diretamente da linha de comando do PowerShell. O Azure PowerShell foi projetado para facilitar o aprendizado e a introdução, mas fornece recursos poderosos para automação. Escrito em .NET Standard, o Azure PowerShell funciona com PowerShell 5.1 no Windows e PowerShell 7.x e superior em todas as plataformas.</a:t>
            </a:r>
            <a:endParaRPr sz="1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024e920e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024e920e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Azure Cloud Shell é um shell interativo, autenticado e acessível por navegador para o gerenciamento de recursos do Azure. Ele fornece a flexibilidade de escolher a experiência de shell que melhor se adapta à maneira como você trabalha, seja Bash ou PowerShell.</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024e920e5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024e920e5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024e920e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024e920e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af92b1fb32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af92b1fb32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4e89ccd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4e89ccd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9c2ac13e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9c2ac13e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a31a979f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a31a979f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a31a979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a31a979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a31a979f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a31a979f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a31a979f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a31a979f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Os conjuntos de dimensionamento de máquina virtual do Azure permitem que você crie e gerencie um grupo de VMs com carga balanceada. O número de instâncias de VM pode aumentar ou diminuir automaticamente em resposta à demanda ou a uma programação definida.</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Quando chegarmos na parte de rede vamos criar um Load Balance e abaixo dele criamos um scale set</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4f3c1410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4f3c141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a31a979f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a31a979f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O Serviço de Aplicativo do Azure é um serviço baseado em HTTP para hospedar aplicativos da web, APIs REST e back-ends móveis. Você pode desenvolver em sua linguagem favorita, seja .NET, .NET Core, Java, Ruby, Node.js, PHP ou Python. Os aplicativos são executados e escalonados com facilidade em ambientes baseados em Windows e Linux.</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Serviço de aplicativo, você paga pelos recursos de computação do Azure que usa. Os recursos de computação que você usa são determinados pelo plano de serviço de aplicativo em que você executa seus aplicativos</a:t>
            </a:r>
            <a:endParaRPr sz="1500"/>
          </a:p>
          <a:p>
            <a:pPr marL="0" lvl="0" indent="0" algn="l" rtl="0">
              <a:spcBef>
                <a:spcPts val="0"/>
              </a:spcBef>
              <a:spcAft>
                <a:spcPts val="0"/>
              </a:spcAft>
              <a:buNone/>
            </a:pPr>
            <a:endParaRPr sz="15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a31a979f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a31a979f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PaaS</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None/>
            </a:pPr>
            <a:r>
              <a:rPr lang="en" sz="1500"/>
              <a:t>Os aplicativos da web são usados ​​para hospedar sites e aplicativos da web.</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Aplicativos da web para contêineres podem hospedar suas imagens de contêiner existentes</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en" sz="1500"/>
              <a:t>Aplicativos de API podem hospedar seus serviços de back-end de dados</a:t>
            </a:r>
            <a:endParaRPr sz="1500"/>
          </a:p>
          <a:p>
            <a:pPr marL="0" lvl="0" indent="0" algn="l" rtl="0">
              <a:spcBef>
                <a:spcPts val="0"/>
              </a:spcBef>
              <a:spcAft>
                <a:spcPts val="0"/>
              </a:spcAft>
              <a:buNone/>
            </a:pPr>
            <a:endParaRPr sz="15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a31a979f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a31a979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https://docs.microsoft.com/en-us/azure/app-service/quickstart-nodejs?pivots=platform-linux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af92b1fb32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af92b1fb32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a31a979f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a31a979f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Execute contêineres Docker sob demanda em um ambiente gerenciado e sem servidor do Azure. Instâncias de contêiner do Azure é uma solução para qualquer cenário que pode operar em contêineres isolados, sem orquestração. Execute aplicativos orientados a eventos, implante rapidamente a partir de seus pipelines de desenvolvimento de contêiner e execute o processamento de dados e crie jobs.</a:t>
            </a:r>
            <a:endParaRPr sz="15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a31a979f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a31a979f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a31a979f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a31a979f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Como os mestres do Kubernetes são gerenciados pelo Azure, você só gerencia e mantém os nós do agente. Portanto, como um serviço Kubernetes gerenciado, o AKS é gratuito; você só paga pelos nós de agente dentro de seus clusters, não pelos mestres.</a:t>
            </a:r>
            <a:endParaRPr sz="1500"/>
          </a:p>
          <a:p>
            <a:pPr marL="0" lvl="0" indent="0" algn="l" rtl="0">
              <a:spcBef>
                <a:spcPts val="0"/>
              </a:spcBef>
              <a:spcAft>
                <a:spcPts val="0"/>
              </a:spcAft>
              <a:buNone/>
            </a:pPr>
            <a:endParaRPr sz="15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a31a979f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a31a979f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O AKS (Serviço de Kubernetes do Azure) simplifica a implantação de um cluster do Kubernetes gerenciado no Azure, transferindo grande parte da complexidade e sobrecarga operacional para o Azure. Como um serviço Kubernetes hospedado, o Azure lida com as tarefas críticas para você, como o monitoramento da integridade e a manutenção.</a:t>
            </a:r>
            <a:endParaRPr sz="1500"/>
          </a:p>
          <a:p>
            <a:pPr marL="0" lvl="0" indent="0" algn="l" rtl="0">
              <a:spcBef>
                <a:spcPts val="0"/>
              </a:spcBef>
              <a:spcAft>
                <a:spcPts val="0"/>
              </a:spcAft>
              <a:buClr>
                <a:schemeClr val="dk1"/>
              </a:buClr>
              <a:buSzPts val="1100"/>
              <a:buFont typeface="Arial"/>
              <a:buNone/>
            </a:pPr>
            <a:r>
              <a:rPr lang="en" sz="1500"/>
              <a:t>Como os mestres do Kubernetes são gerenciados pelo Azure, você só gerencia e mantém os nós do agente. Assim, enquanto serviço do Kubernetes gerenciado, o AKS é gratuito: você paga apenas pelos nós de agentes dentro dos clusters, não pelos mestres.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Demonstrar no portal</a:t>
            </a:r>
            <a:endParaRPr sz="15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a31a979f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a31a979f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Windows Virtual Desktop é um serviço de virtualização de desktop e aplicativo executado na nuvem.</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Configure um Windows 10 com várias sessões</a:t>
            </a:r>
            <a:endParaRPr sz="1500"/>
          </a:p>
          <a:p>
            <a:pPr marL="0" lvl="0" indent="0" algn="l" rtl="0">
              <a:spcBef>
                <a:spcPts val="0"/>
              </a:spcBef>
              <a:spcAft>
                <a:spcPts val="0"/>
              </a:spcAft>
              <a:buClr>
                <a:schemeClr val="dk1"/>
              </a:buClr>
              <a:buSzPts val="1100"/>
              <a:buFont typeface="Arial"/>
              <a:buNone/>
            </a:pPr>
            <a:r>
              <a:rPr lang="en" sz="1500"/>
              <a:t>Virtualizar aplicativos Microsoft 365</a:t>
            </a:r>
            <a:endParaRPr sz="1500"/>
          </a:p>
          <a:p>
            <a:pPr marL="0" lvl="0" indent="0" algn="l" rtl="0">
              <a:spcBef>
                <a:spcPts val="0"/>
              </a:spcBef>
              <a:spcAft>
                <a:spcPts val="0"/>
              </a:spcAft>
              <a:buClr>
                <a:schemeClr val="dk1"/>
              </a:buClr>
              <a:buSzPts val="1100"/>
              <a:buFont typeface="Arial"/>
              <a:buNone/>
            </a:pPr>
            <a:r>
              <a:rPr lang="en" sz="1500"/>
              <a:t>Fornece desktops virtuais do Windows 7</a:t>
            </a:r>
            <a:endParaRPr sz="1500"/>
          </a:p>
          <a:p>
            <a:pPr marL="0" lvl="0" indent="0" algn="l" rtl="0">
              <a:spcBef>
                <a:spcPts val="0"/>
              </a:spcBef>
              <a:spcAft>
                <a:spcPts val="0"/>
              </a:spcAft>
              <a:buNone/>
            </a:pPr>
            <a:r>
              <a:rPr lang="en" sz="1500"/>
              <a:t>Traga seus Serviços de Área de Trabalho Remota (RDS) existentes</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en" sz="1500"/>
              <a:t>Demostrar no portal, na aba VM → add virtual machine → yes</a:t>
            </a:r>
            <a:endParaRPr sz="1500"/>
          </a:p>
          <a:p>
            <a:pPr marL="0" lvl="0" indent="0" algn="l" rtl="0">
              <a:spcBef>
                <a:spcPts val="0"/>
              </a:spcBef>
              <a:spcAft>
                <a:spcPts val="0"/>
              </a:spcAft>
              <a:buNone/>
            </a:pPr>
            <a:endParaRPr sz="15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cc8b042e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cc8b042e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cc8b042e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cc8b042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51456bfef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c51456bfef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Os gatilhos são o que causa a execução de uma função. Um gatilho define como uma função é invocada e uma função deve ter exatamente um gatilho. Gatilhos têm dados associados, que geralmente são fornecidos como o conteúdo da função.</a:t>
            </a:r>
            <a:endParaRPr sz="1200"/>
          </a:p>
          <a:p>
            <a:pPr marL="0" lvl="0" indent="0" algn="l" rtl="0">
              <a:spcBef>
                <a:spcPts val="0"/>
              </a:spcBef>
              <a:spcAft>
                <a:spcPts val="0"/>
              </a:spcAft>
              <a:buNone/>
            </a:pP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cc8b042e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cc8b042e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https://labs-function.azurewebsites.net/api/HttpTrigger1?name=teste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d99a501f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bd99a501f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af92b1fb32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af92b1fb32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d05e972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d05e972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d05e972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d05e972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 Rede Virtual do Azure (VNet) é o bloco de construção fundamental para sua rede privada no Azure. A VNet permite que muitos tipos de recursos do Azure, como as Máquinas Virtuais do Azure (VM), se comuniquem com segurança uns com os outros, com a Internet e com redes locais.</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d05e9721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d05e9721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Espaço de endereço: ao criar uma VNet, você deve especificar um espaço de endereço IP privado personalizado usando endereços públicos e privados (RFC 1918).</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Sub-redes: as sub-redes permitem que você segmente a rede virtual em uma ou mais sub-redes e aloque uma parte do espaço de endereço da rede virtual para cada sub-rede.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Regiões: a VNet tem como escopo uma única região / local; entretanto, várias redes virtuais de diferentes regiões podem ser conectadas usando o peering de rede virtual.</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VNet tem como escopo uma assinatura. Você pode implementar várias redes virtuais em cada assinatura e região do Azure. - Relacionado com o AD</a:t>
            </a:r>
            <a:endParaRPr sz="1500"/>
          </a:p>
          <a:p>
            <a:pPr marL="0" lvl="0" indent="0" algn="l" rtl="0">
              <a:spcBef>
                <a:spcPts val="0"/>
              </a:spcBef>
              <a:spcAft>
                <a:spcPts val="0"/>
              </a:spcAft>
              <a:buNone/>
            </a:pPr>
            <a:r>
              <a:rPr lang="en" sz="1500"/>
              <a:t> </a:t>
            </a:r>
            <a:endParaRPr sz="15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d05e9721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d05e9721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d05e9721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d05e9721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Load Balancer opera na camada quatro do modelo OSI (Interconexão de Sistemas Abertos). É o ponto de contato único para clientes. O Load Balancer distribui fluxos de entrada que chegam nas instâncias de pool de front-end a back-end do balanceador de carga. Esses fluxos ocorrem de acordo com as investigações de integridade e regras de balanceamento de carga especificadas. As instâncias do pool de back-end podem ser Máquinas Virtuais ou instâncias do Azure em um conjunto de dimensionamento de máquinas virtuais.</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c5b2ef763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c5b2ef763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bd05e9721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bd05e9721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Você pode usar balanceadores de carga internos para balancear o tráfego de endereços IP privados. Os balanceadores de carga públicos podem equilibrar o tráfego originado de endereços IP públicos. Para saber mais sobre cada tipo de balanceador de carga, clique aqui: Interno, Público</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d05e9721c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d05e9721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 Gateway de Aplicativo pode tomar decisões de roteamento com base em atributos adicionais de uma solicitação HTTP, por exemplo, caminho URI ou cabeçalhos de host. Por exemplo, você pode rotear o tráfego com base na URL de entrada. Portanto, se / images estiver na URL de entrada, você pode rotear o tráfego para um conjunto específico de servidores (conhecido como pool) configurado para imagens. Se / video estiver no URL, esse tráfego é encaminhado para outro pool otimizado para vídeos.</a:t>
            </a:r>
            <a:endParaRPr sz="15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d05e9721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d05e9721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d05e9721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bd05e9721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Um gateway de VPN é um tipo específico de gateway de rede virtual usado para enviar tráfego criptografado entre uma rede virtual do Azure e um local local pela Internet pública. Você também pode usar um gateway de VPN para enviar tráfego criptografado entre as redes virtuais do Azure pela rede da Microsoft.</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f92b1fb32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f92b1fb32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Criar a conta usando sempre a janela anonima</a:t>
            </a:r>
            <a:endParaRPr/>
          </a:p>
          <a:p>
            <a:pPr marL="457200" lvl="0" indent="-298450" algn="l" rtl="0">
              <a:spcBef>
                <a:spcPts val="0"/>
              </a:spcBef>
              <a:spcAft>
                <a:spcPts val="0"/>
              </a:spcAft>
              <a:buSzPts val="1100"/>
              <a:buChar char="●"/>
            </a:pPr>
            <a:r>
              <a:rPr lang="en"/>
              <a:t>Navegando:</a:t>
            </a:r>
            <a:endParaRPr/>
          </a:p>
          <a:p>
            <a:pPr marL="914400" lvl="1" indent="-298450" algn="l" rtl="0">
              <a:spcBef>
                <a:spcPts val="0"/>
              </a:spcBef>
              <a:spcAft>
                <a:spcPts val="0"/>
              </a:spcAft>
              <a:buSzPts val="1100"/>
              <a:buChar char="○"/>
            </a:pPr>
            <a:r>
              <a:rPr lang="en"/>
              <a:t>Cloud Shell pode ser bash ou powershell</a:t>
            </a:r>
            <a:endParaRPr/>
          </a:p>
          <a:p>
            <a:pPr marL="914400" lvl="1" indent="-298450" algn="l" rtl="0">
              <a:spcBef>
                <a:spcPts val="0"/>
              </a:spcBef>
              <a:spcAft>
                <a:spcPts val="0"/>
              </a:spcAft>
              <a:buSzPts val="1100"/>
              <a:buChar char="○"/>
            </a:pPr>
            <a:r>
              <a:rPr lang="en"/>
              <a:t>Search bar → procurar pelo cost management</a:t>
            </a:r>
            <a:endParaRPr/>
          </a:p>
          <a:p>
            <a:pPr marL="914400" lvl="1" indent="-298450" algn="l" rtl="0">
              <a:spcBef>
                <a:spcPts val="0"/>
              </a:spcBef>
              <a:spcAft>
                <a:spcPts val="0"/>
              </a:spcAft>
              <a:buSzPts val="1100"/>
              <a:buChar char="○"/>
            </a:pPr>
            <a:r>
              <a:rPr lang="en"/>
              <a:t>Editar o dashboard</a:t>
            </a:r>
            <a:endParaRPr/>
          </a:p>
          <a:p>
            <a:pPr marL="457200" lvl="0" indent="-298450" algn="l" rtl="0">
              <a:spcBef>
                <a:spcPts val="0"/>
              </a:spcBef>
              <a:spcAft>
                <a:spcPts val="0"/>
              </a:spcAft>
              <a:buSzPts val="1100"/>
              <a:buChar char="●"/>
            </a:pPr>
            <a:r>
              <a:rPr lang="en"/>
              <a:t>Navegar pelo app android</a:t>
            </a:r>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d05e9721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d05e9721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d05e9721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d05e9721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d05e9721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d05e9721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conexões ExpressRoute não passam pela Internet pública. Isso permite que as conexões ExpressRoute ofereçam mais confiabilidade, velocidades mais rápidas, latências consistentes e maior segurança do que as conexões típicas pela Internet.</a:t>
            </a:r>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d05e9721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d05e9721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bd05e9721c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bd05e9721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Content Delivery Network (CDN) oferece aos desenvolvedores uma solução global para fornecer rapidamente conteúdo de alta largura de banda aos usuários, armazenando seu conteúdo em cache em nós físicos estrategicamente posicionados em todo o mundo. O CDN do Azure também pode acelerar o conteúdo dinâmico, que não pode ser armazenado em cache, aproveitando várias otimizações de rede usando POPs de CDN.</a:t>
            </a:r>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d05e9721c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d05e9721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5fa39d5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5fa39d5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bd99a501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bd99a501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5fa39d56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c5fa39d56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Uma conta de armazenamento do Azure contém todos os seus objetos de dados do Armazenamento do Azure: blobs, arquivos, filas, tabelas e discos. A conta de armazenamento fornece um namespace exclusivo para os dados do armazenamento do Azure que podem ser acessados de qualquer lugar do mundo por HTTP ou HTTPS. Os dados em sua conta de armazenamento do Azure são duráveis e altamente disponíveis, seguros e amplamente escalonáveis.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c5fa39d56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c5fa39d56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70a861fe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70a861fe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5fa39d56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5fa39d56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bd99a501f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bd99a501f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Quente - Otimizado para armazenar dados que são acessados ​​com frequência.</a:t>
            </a:r>
            <a:endParaRPr sz="1400"/>
          </a:p>
          <a:p>
            <a:pPr marL="0" lvl="0" indent="0" algn="l" rtl="0">
              <a:spcBef>
                <a:spcPts val="0"/>
              </a:spcBef>
              <a:spcAft>
                <a:spcPts val="0"/>
              </a:spcAft>
              <a:buClr>
                <a:schemeClr val="dk1"/>
              </a:buClr>
              <a:buSzPts val="1100"/>
              <a:buFont typeface="Arial"/>
              <a:buNone/>
            </a:pPr>
            <a:r>
              <a:rPr lang="en" sz="1400"/>
              <a:t>Cool - Otimizado para armazenar dados raramente acessados ​​e armazenados por pelo menos 30 dias.</a:t>
            </a:r>
            <a:endParaRPr sz="1400"/>
          </a:p>
          <a:p>
            <a:pPr marL="0" lvl="0" indent="0" algn="l" rtl="0">
              <a:spcBef>
                <a:spcPts val="0"/>
              </a:spcBef>
              <a:spcAft>
                <a:spcPts val="0"/>
              </a:spcAft>
              <a:buNone/>
            </a:pPr>
            <a:r>
              <a:rPr lang="en" sz="1400"/>
              <a:t>Arquivo - Otimizado para armazenar dados raramente acessados ​​e armazenados por pelo menos 180 dias com requisitos de latência flexíveis, na ordem de horas.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Mostrar no portal dentro do storage account →  overview</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d99a501fe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d99a501f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 camada de acesso ao arquivo tem o menor custo de armazenamento, mas custos de recuperação de dados mais altos em comparação com as camadas quente e fria. Os dados devem permanecer na camada de arquivamento por pelo menos 180 dias ou estar sujeitos a uma cobrança de exclusão antecipada. Os dados na camada de arquivo podem levar várias horas para serem recuperados, dependendo da prioridade de reidratação especificada.</a:t>
            </a:r>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d99a501f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d99a501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armazenamento de Blob do Azure é a solução de armazenamento de objeto da Microsoft para a nuvem. O armazenamento de blob é otimizado para armazenar grandes quantidades de dados não estruturados. Dados não estruturados são dados que não aderem a um determinado modelo de dados ou definição, como texto ou dados binários.</a:t>
            </a:r>
            <a:endParaRPr sz="1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d99a501f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d99a501f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Envio de imagens ou documentos diretamente para um navegador.</a:t>
            </a:r>
            <a:endParaRPr sz="1400"/>
          </a:p>
          <a:p>
            <a:pPr marL="457200" lvl="0" indent="-317500" algn="l" rtl="0">
              <a:spcBef>
                <a:spcPts val="0"/>
              </a:spcBef>
              <a:spcAft>
                <a:spcPts val="0"/>
              </a:spcAft>
              <a:buSzPts val="1400"/>
              <a:buChar char="●"/>
            </a:pPr>
            <a:r>
              <a:rPr lang="en" sz="1400"/>
              <a:t>Armazenamento de arquivos para acesso distribuído.</a:t>
            </a:r>
            <a:endParaRPr sz="1400"/>
          </a:p>
          <a:p>
            <a:pPr marL="457200" lvl="0" indent="-317500" algn="l" rtl="0">
              <a:spcBef>
                <a:spcPts val="0"/>
              </a:spcBef>
              <a:spcAft>
                <a:spcPts val="0"/>
              </a:spcAft>
              <a:buSzPts val="1400"/>
              <a:buChar char="●"/>
            </a:pPr>
            <a:r>
              <a:rPr lang="en" sz="1400"/>
              <a:t>Streaming de vídeo e áudio.</a:t>
            </a:r>
            <a:endParaRPr sz="1400"/>
          </a:p>
          <a:p>
            <a:pPr marL="457200" lvl="0" indent="-317500" algn="l" rtl="0">
              <a:spcBef>
                <a:spcPts val="0"/>
              </a:spcBef>
              <a:spcAft>
                <a:spcPts val="0"/>
              </a:spcAft>
              <a:buSzPts val="1400"/>
              <a:buChar char="●"/>
            </a:pPr>
            <a:r>
              <a:rPr lang="en" sz="1400"/>
              <a:t>Gravando em arquivos de log.</a:t>
            </a:r>
            <a:endParaRPr sz="1400"/>
          </a:p>
          <a:p>
            <a:pPr marL="457200" lvl="0" indent="-317500" algn="l" rtl="0">
              <a:spcBef>
                <a:spcPts val="0"/>
              </a:spcBef>
              <a:spcAft>
                <a:spcPts val="0"/>
              </a:spcAft>
              <a:buSzPts val="1400"/>
              <a:buChar char="●"/>
            </a:pPr>
            <a:r>
              <a:rPr lang="en" sz="1400"/>
              <a:t>Armazenamento de dados para backup e restauração, recuperação de desastres e arquivamento.</a:t>
            </a:r>
            <a:endParaRPr sz="1400"/>
          </a:p>
          <a:p>
            <a:pPr marL="457200" lvl="0" indent="-317500" algn="l" rtl="0">
              <a:spcBef>
                <a:spcPts val="0"/>
              </a:spcBef>
              <a:spcAft>
                <a:spcPts val="0"/>
              </a:spcAft>
              <a:buSzPts val="1400"/>
              <a:buChar char="●"/>
            </a:pPr>
            <a:r>
              <a:rPr lang="en" sz="1400"/>
              <a:t>Armazenamento de dados para análise por um serviço local ou hospedado pelo Azure.</a:t>
            </a:r>
            <a:endParaRPr sz="1400"/>
          </a:p>
          <a:p>
            <a:pPr marL="0" lvl="0" indent="0" algn="l" rtl="0">
              <a:spcBef>
                <a:spcPts val="0"/>
              </a:spcBef>
              <a:spcAft>
                <a:spcPts val="0"/>
              </a:spcAft>
              <a:buNone/>
            </a:pPr>
            <a:endParaRPr sz="14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d99a501f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d99a501f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5fa39d56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5fa39d56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A camada de arquivo não é compatível com contas ZRS, GZRS ou RA-GZRS. A migração de LRS para GRS não é suportada se a conta de armazenamento contiver blobs na camada de archive.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d99a501f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d99a501f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backup ong-term, backup secundário e conjuntos de dados de arquivamento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a:t>Dados originais (brutos) que devem ser preservados, mesmo depois de terem sido processados ​​na forma utilizável final</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Dados de conformidade e arquivamento que precisam ser armazenados por muito tempo e quase nunca são acessados</a:t>
            </a:r>
            <a:endParaRPr sz="1400"/>
          </a:p>
          <a:p>
            <a:pPr marL="0" lvl="0" indent="0" algn="l" rtl="0">
              <a:spcBef>
                <a:spcPts val="0"/>
              </a:spcBef>
              <a:spcAft>
                <a:spcPts val="0"/>
              </a:spcAft>
              <a:buNone/>
            </a:pPr>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d99a501f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d99a501f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bd99a501f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bd99a501f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Os Arquivos do Azure oferecem compartilhamentos de arquivos totalmente gerenciados na nuvem que são acessíveis por meio do protocolo SMB (Server Message Block) padrão da indústria ou do protocolo NFS (Network File System). Os compartilhamentos de arquivos do Azure podem ser montados simultaneamente por implantações na nuvem ou no local.</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u="sng"/>
              <a:t>Cenários: </a:t>
            </a:r>
            <a:endParaRPr sz="1400" u="sng"/>
          </a:p>
          <a:p>
            <a:pPr marL="0" lvl="0" indent="0" algn="l" rtl="0">
              <a:spcBef>
                <a:spcPts val="0"/>
              </a:spcBef>
              <a:spcAft>
                <a:spcPts val="0"/>
              </a:spcAft>
              <a:buNone/>
            </a:pPr>
            <a:r>
              <a:rPr lang="en" sz="1400"/>
              <a:t>substituir ou aumentar o storage on premisse</a:t>
            </a:r>
            <a:endParaRPr sz="1400"/>
          </a:p>
          <a:p>
            <a:pPr marL="0" lvl="0" indent="0" algn="l" rtl="0">
              <a:spcBef>
                <a:spcPts val="0"/>
              </a:spcBef>
              <a:spcAft>
                <a:spcPts val="0"/>
              </a:spcAft>
              <a:buNone/>
            </a:pPr>
            <a:r>
              <a:rPr lang="en" sz="1400"/>
              <a:t>Migração de dados para a nuvem</a:t>
            </a:r>
            <a:endParaRPr sz="1400"/>
          </a:p>
          <a:p>
            <a:pPr marL="0" lvl="0" indent="0" algn="l" rtl="0">
              <a:spcBef>
                <a:spcPts val="0"/>
              </a:spcBef>
              <a:spcAft>
                <a:spcPts val="0"/>
              </a:spcAft>
              <a:buNone/>
            </a:pPr>
            <a:r>
              <a:rPr lang="en" sz="1400"/>
              <a:t>Desenvolvimento</a:t>
            </a:r>
            <a:endParaRPr sz="1400"/>
          </a:p>
          <a:p>
            <a:pPr marL="0" lvl="0" indent="0" algn="l" rtl="0">
              <a:spcBef>
                <a:spcPts val="0"/>
              </a:spcBef>
              <a:spcAft>
                <a:spcPts val="0"/>
              </a:spcAft>
              <a:buNone/>
            </a:pPr>
            <a:r>
              <a:rPr lang="en" sz="1400"/>
              <a:t>etc...</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41975ea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b41975ea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d99a501f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d99a501f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Os discos gerenciados do Azure são volumes de armazenamento em nível de bloco gerenciados pelo Azure e usados ​​com as máquinas virtuais do Azure. Os discos gerenciados são como um disco físico em um servidor local, mas virtualizados. Com discos gerenciados, tudo que você precisa fazer é especificar o tamanho do disco, o tipo de disco e provisionar o disco. Depois de provisionar o disco, o Azure trata do resto.</a:t>
            </a:r>
            <a:endParaRPr sz="14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d99a501f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d99a501f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Mostrar no portal</a:t>
            </a:r>
            <a:endParaRPr sz="14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d99a501f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d99a501f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d99a501fe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d99a501f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bd99a501fe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bd99a501f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Cosmos DB é um banco de dados NoSQL totalmente gerenciado para um desenvolvimento de aplicativos modernos. Tempos de resposta de milissegundos de dígito único e escalabilidade automática e instantânea garantem a velocidade em qualquer escala.</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SERVELESS</a:t>
            </a:r>
            <a:endParaRPr sz="14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99a501f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99a501f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Acesso em tempo real com latências de leitura e gravação rápidas globalmente e taxa de transferência e consistência com suporte de SLAs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1400"/>
              <a:t>Gravações de várias regiões e distribuição de dados em qualquer região do Azure com o clique de um botão.</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Dimensione de maneira independente e elástica o armazenamento e a taxa de transferência em qualquer região do Azure – mesmo durante picos de tráfego imprevisíveis – para ter uma escala ilimitada no mundo todo.</a:t>
            </a:r>
            <a:endParaRPr sz="1400"/>
          </a:p>
          <a:p>
            <a:pPr marL="0" lvl="0" indent="0" algn="l" rtl="0">
              <a:spcBef>
                <a:spcPts val="0"/>
              </a:spcBef>
              <a:spcAft>
                <a:spcPts val="0"/>
              </a:spcAft>
              <a:buNone/>
            </a:pPr>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c5fa39d56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c5fa39d5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 Azure Cosmos DB é um sistema de banco de dados distribuído globalmente que permite ler e gravar dados das réplicas locais do seu banco de dados. O Azure Cosmos DB replica de forma transparente os dados para todas as regiões associadas à sua conta do Cosmos.</a:t>
            </a:r>
            <a:endParaRPr sz="14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d99a501fe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d99a501f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d99a501fe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bd99a501f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d99a501fe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d99a501f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0" cy="5143505"/>
          </a:xfrm>
          <a:prstGeom prst="rect">
            <a:avLst/>
          </a:prstGeom>
          <a:noFill/>
          <a:ln>
            <a:noFill/>
          </a:ln>
        </p:spPr>
      </p:pic>
      <p:sp>
        <p:nvSpPr>
          <p:cNvPr id="12" name="Google Shape;12;p2"/>
          <p:cNvSpPr txBox="1">
            <a:spLocks noGrp="1"/>
          </p:cNvSpPr>
          <p:nvPr>
            <p:ph type="ctrTitle"/>
          </p:nvPr>
        </p:nvSpPr>
        <p:spPr>
          <a:xfrm>
            <a:off x="311700" y="1086950"/>
            <a:ext cx="8520600" cy="6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lvl1pPr marL="457200" lvl="0" indent="-323850" rtl="0">
              <a:lnSpc>
                <a:spcPct val="150000"/>
              </a:lnSpc>
              <a:spcBef>
                <a:spcPts val="0"/>
              </a:spcBef>
              <a:spcAft>
                <a:spcPts val="0"/>
              </a:spcAft>
              <a:buSzPts val="1500"/>
              <a:buChar char="●"/>
              <a:defRPr/>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 name="Google Shape;19;p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2"/>
        <p:cNvGrpSpPr/>
        <p:nvPr/>
      </p:nvGrpSpPr>
      <p:grpSpPr>
        <a:xfrm>
          <a:off x="0" y="0"/>
          <a:ext cx="0" cy="0"/>
          <a:chOff x="0" y="0"/>
          <a:chExt cx="0" cy="0"/>
        </a:xfrm>
      </p:grpSpPr>
      <p:sp>
        <p:nvSpPr>
          <p:cNvPr id="23" name="Google Shape;23;p6"/>
          <p:cNvSpPr/>
          <p:nvPr/>
        </p:nvSpPr>
        <p:spPr>
          <a:xfrm>
            <a:off x="0" y="0"/>
            <a:ext cx="9144000" cy="5143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0" y="0"/>
            <a:ext cx="9144000" cy="5143505"/>
          </a:xfrm>
          <a:prstGeom prst="rect">
            <a:avLst/>
          </a:prstGeom>
          <a:noFill/>
          <a:ln>
            <a:noFill/>
          </a:ln>
        </p:spPr>
      </p:pic>
      <p:sp>
        <p:nvSpPr>
          <p:cNvPr id="7" name="Google Shape;7;p1"/>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pen Sans"/>
              <a:buNone/>
              <a:defRPr sz="2300" b="1">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8675"/>
            <a:ext cx="5775900" cy="3416400"/>
          </a:xfrm>
          <a:prstGeom prst="rect">
            <a:avLst/>
          </a:prstGeom>
          <a:noFill/>
          <a:ln>
            <a:noFill/>
          </a:ln>
        </p:spPr>
        <p:txBody>
          <a:bodyPr spcFirstLastPara="1" wrap="square" lIns="91425" tIns="91425" rIns="91425" bIns="91425" anchor="t" anchorCtr="0">
            <a:noAutofit/>
          </a:bodyPr>
          <a:lstStyle>
            <a:lvl1pPr marL="457200" lvl="0" indent="-323850" algn="just" rtl="0">
              <a:lnSpc>
                <a:spcPct val="115000"/>
              </a:lnSpc>
              <a:spcBef>
                <a:spcPts val="0"/>
              </a:spcBef>
              <a:spcAft>
                <a:spcPts val="0"/>
              </a:spcAft>
              <a:buClr>
                <a:schemeClr val="dk2"/>
              </a:buClr>
              <a:buSzPts val="1500"/>
              <a:buFont typeface="Open Sans"/>
              <a:buChar char="●"/>
              <a:defRPr sz="1500">
                <a:solidFill>
                  <a:schemeClr val="dk2"/>
                </a:solidFill>
                <a:latin typeface="Open Sans"/>
                <a:ea typeface="Open Sans"/>
                <a:cs typeface="Open Sans"/>
                <a:sym typeface="Open Sans"/>
              </a:defRPr>
            </a:lvl1pPr>
            <a:lvl2pPr marL="914400" lvl="1"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just"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just"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9" name="Google Shape;9;p1"/>
          <p:cNvSpPr txBox="1"/>
          <p:nvPr/>
        </p:nvSpPr>
        <p:spPr>
          <a:xfrm>
            <a:off x="1282475" y="125100"/>
            <a:ext cx="7569300" cy="2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rgbClr val="FFFFFF"/>
                </a:solidFill>
                <a:latin typeface="Open Sans"/>
                <a:ea typeface="Open Sans"/>
                <a:cs typeface="Open Sans"/>
                <a:sym typeface="Open Sans"/>
              </a:rPr>
              <a:t>AZ 900: Microsoft Azure Fundamentals</a:t>
            </a:r>
            <a:endParaRPr sz="1200" b="1">
              <a:solidFill>
                <a:srgbClr val="FFFFFF"/>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pt-br/azure/postgresql/overview"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docs.microsoft.com/en-us/sql/dma/dma-overview?view=sql-server-ver15"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azure/iot-central/core/overview-iot-central"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docs.microsoft.com/pt-br/azure/iot-fundamentals/iot-introduction"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ervices/devops/"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learn/modules/secure-network-connectivity-azure/2-what-is-defense-in-depth"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pt-br/azure/firewall/features" TargetMode="External"/><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hyperlink" Target="https://docs.microsoft.com/pt-br/azure/architecture/example-scenario/firewalls/"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microsoft.com/pt-br/azure/ddos-protection/ddos-protection-overview"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docs.microsoft.com/pt-br/azure/security-center/azure-defender"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docs.microsoft.com/pt-br/azure/active-directory/fundamentals/active-directory-compare-azure-ad-to-ad" TargetMode="External"/><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microsoft.com/pt-br/azure/active-directory/manage-apps/sso-options"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pt-br/azure/architecture/aws-professional/servic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us/azure/compliance/"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hyperlink" Target="https://servicetrust.microsoft.com/"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hyperlink" Target="https://docs.microsoft.com/pt-br/learn/certifications/exams/az-900"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global-infrastructure/geographi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pric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query.prod.cms.rt.microsoft.com/cms/api/am/binary/RE4wyq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query.prod.cms.rt.microsoft.com/cms/api/am/binary/RE2PjDI"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support/plan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azure.microsoft.com/en-us/resources/knowledge-cent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cli/azure/reference-index?view=azure-cli-lates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docs.microsoft.com/pt-br/cli/azure/install-azure-cli"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pt-br/azure/virtual-machines/siz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pt-br/azure/azure-functions/functions-triggers-binding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pt-br/azur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docs.microsoft.com/pt-br/azure/application-gateway/feature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pt-br/azure/vpn-gateway/design"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pt-br/features/azure-portal/mobile-ap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zure.microsoft.com/pt-br/fre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azure/cdn/cdn-pop-location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ocs.microsoft.com/pt-br/azure/storage/common/storage-account-overview"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pt-br/azure/storage/common/storage-redundancy#zone-redundant-storag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pt-br/azure/virtual-machines/disks-types)"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7"/>
          <p:cNvSpPr txBox="1">
            <a:spLocks noGrp="1"/>
          </p:cNvSpPr>
          <p:nvPr>
            <p:ph type="ctrTitle"/>
          </p:nvPr>
        </p:nvSpPr>
        <p:spPr>
          <a:xfrm>
            <a:off x="311700" y="1096375"/>
            <a:ext cx="8520600" cy="10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Certificação AZURE AZ-900</a:t>
            </a:r>
            <a:endParaRPr/>
          </a:p>
          <a:p>
            <a:pPr marL="0" lvl="0" indent="0" algn="l" rtl="0">
              <a:spcBef>
                <a:spcPts val="0"/>
              </a:spcBef>
              <a:spcAft>
                <a:spcPts val="0"/>
              </a:spcAft>
              <a:buNone/>
            </a:pPr>
            <a:r>
              <a:rPr lang="en" sz="2600"/>
              <a:t>Microsoft Azure Fundamentals</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Cloud computing advantages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High Availability</a:t>
            </a:r>
            <a:endParaRPr/>
          </a:p>
          <a:p>
            <a:pPr marL="457200" lvl="0" indent="-323850" algn="just" rtl="0">
              <a:spcBef>
                <a:spcPts val="0"/>
              </a:spcBef>
              <a:spcAft>
                <a:spcPts val="0"/>
              </a:spcAft>
              <a:buSzPts val="1500"/>
              <a:buChar char="●"/>
            </a:pPr>
            <a:r>
              <a:rPr lang="en"/>
              <a:t>Scalability</a:t>
            </a:r>
            <a:endParaRPr/>
          </a:p>
          <a:p>
            <a:pPr marL="457200" lvl="0" indent="-323850" algn="just" rtl="0">
              <a:spcBef>
                <a:spcPts val="0"/>
              </a:spcBef>
              <a:spcAft>
                <a:spcPts val="0"/>
              </a:spcAft>
              <a:buSzPts val="1500"/>
              <a:buChar char="●"/>
            </a:pPr>
            <a:r>
              <a:rPr lang="en"/>
              <a:t>Agility</a:t>
            </a:r>
            <a:endParaRPr/>
          </a:p>
          <a:p>
            <a:pPr marL="457200" lvl="0" indent="-323850" algn="just" rtl="0">
              <a:spcBef>
                <a:spcPts val="0"/>
              </a:spcBef>
              <a:spcAft>
                <a:spcPts val="0"/>
              </a:spcAft>
              <a:buSzPts val="1500"/>
              <a:buChar char="●"/>
            </a:pPr>
            <a:r>
              <a:rPr lang="en"/>
              <a:t>Geo-distribution</a:t>
            </a:r>
            <a:endParaRPr/>
          </a:p>
          <a:p>
            <a:pPr marL="457200" lvl="0" indent="-323850" algn="just" rtl="0">
              <a:spcBef>
                <a:spcPts val="0"/>
              </a:spcBef>
              <a:spcAft>
                <a:spcPts val="0"/>
              </a:spcAft>
              <a:buSzPts val="1500"/>
              <a:buChar char="●"/>
            </a:pPr>
            <a:r>
              <a:rPr lang="en"/>
              <a:t>Disaster recovery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SQL</a:t>
            </a:r>
            <a:endParaRPr/>
          </a:p>
        </p:txBody>
      </p:sp>
      <p:sp>
        <p:nvSpPr>
          <p:cNvPr id="616" name="Google Shape;616;p10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SQL is a family of managed, secure, and intelligent products that use the SQL Server database engine in the Azure cloud.</a:t>
            </a:r>
            <a:endParaRPr/>
          </a:p>
          <a:p>
            <a:pPr marL="457200" lvl="0" indent="-323850" algn="just" rtl="0">
              <a:spcBef>
                <a:spcPts val="1600"/>
              </a:spcBef>
              <a:spcAft>
                <a:spcPts val="0"/>
              </a:spcAft>
              <a:buSzPts val="1500"/>
              <a:buChar char="●"/>
            </a:pPr>
            <a:r>
              <a:rPr lang="en"/>
              <a:t>Azure SQL Database</a:t>
            </a:r>
            <a:endParaRPr/>
          </a:p>
          <a:p>
            <a:pPr marL="457200" lvl="0" indent="-323850" algn="just" rtl="0">
              <a:spcBef>
                <a:spcPts val="0"/>
              </a:spcBef>
              <a:spcAft>
                <a:spcPts val="0"/>
              </a:spcAft>
              <a:buSzPts val="1500"/>
              <a:buChar char="●"/>
            </a:pPr>
            <a:r>
              <a:rPr lang="en"/>
              <a:t>Azure SQL Managed Instance</a:t>
            </a:r>
            <a:endParaRPr/>
          </a:p>
          <a:p>
            <a:pPr marL="457200" lvl="0" indent="-323850" algn="just" rtl="0">
              <a:spcBef>
                <a:spcPts val="0"/>
              </a:spcBef>
              <a:spcAft>
                <a:spcPts val="0"/>
              </a:spcAft>
              <a:buSzPts val="1500"/>
              <a:buChar char="●"/>
            </a:pPr>
            <a:r>
              <a:rPr lang="en"/>
              <a:t>SQL Server on Azure VMs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Azure SQL</a:t>
            </a:r>
            <a:endParaRPr/>
          </a:p>
        </p:txBody>
      </p:sp>
      <p:sp>
        <p:nvSpPr>
          <p:cNvPr id="622" name="Google Shape;622;p10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Azure sql → create</a:t>
            </a:r>
            <a:endParaRPr/>
          </a:p>
          <a:p>
            <a:pPr marL="457200" lvl="0" indent="-323850" algn="just" rtl="0">
              <a:spcBef>
                <a:spcPts val="0"/>
              </a:spcBef>
              <a:spcAft>
                <a:spcPts val="0"/>
              </a:spcAft>
              <a:buSzPts val="1500"/>
              <a:buChar char="●"/>
            </a:pPr>
            <a:r>
              <a:rPr lang="en"/>
              <a:t>Escolher o single</a:t>
            </a:r>
            <a:endParaRPr/>
          </a:p>
          <a:p>
            <a:pPr marL="457200" lvl="0" indent="-323850" algn="just" rtl="0">
              <a:spcBef>
                <a:spcPts val="0"/>
              </a:spcBef>
              <a:spcAft>
                <a:spcPts val="0"/>
              </a:spcAft>
              <a:buSzPts val="1500"/>
              <a:buChar char="●"/>
            </a:pPr>
            <a:r>
              <a:rPr lang="en"/>
              <a:t>Compute + storage → configure database</a:t>
            </a:r>
            <a:endParaRPr/>
          </a:p>
          <a:p>
            <a:pPr marL="457200" lvl="0" indent="-323850" algn="just" rtl="0">
              <a:spcBef>
                <a:spcPts val="0"/>
              </a:spcBef>
              <a:spcAft>
                <a:spcPts val="0"/>
              </a:spcAft>
              <a:buSzPts val="1500"/>
              <a:buChar char="●"/>
            </a:pPr>
            <a:r>
              <a:rPr lang="en"/>
              <a:t>Comentar sobre o basic, standard e premium</a:t>
            </a:r>
            <a:endParaRPr/>
          </a:p>
          <a:p>
            <a:pPr marL="457200" lvl="0" indent="-323850" algn="just" rtl="0">
              <a:spcBef>
                <a:spcPts val="0"/>
              </a:spcBef>
              <a:spcAft>
                <a:spcPts val="0"/>
              </a:spcAft>
              <a:buSzPts val="1500"/>
              <a:buChar char="●"/>
            </a:pPr>
            <a:r>
              <a:rPr lang="en"/>
              <a:t>Criar e depois excluir</a:t>
            </a:r>
            <a:endParaRPr/>
          </a:p>
          <a:p>
            <a:pPr marL="0" lvl="0" indent="0" algn="just" rtl="0">
              <a:spcBef>
                <a:spcPts val="1600"/>
              </a:spcBef>
              <a:spcAft>
                <a:spcPts val="16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PostgreSQL</a:t>
            </a:r>
            <a:endParaRPr/>
          </a:p>
        </p:txBody>
      </p:sp>
      <p:sp>
        <p:nvSpPr>
          <p:cNvPr id="628" name="Google Shape;628;p10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Database for PostgreSQL is a relational database service in the Microsoft cloud based on the PostgreSQL Community Edition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Deployment models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34" name="Google Shape;634;p10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Single Server</a:t>
            </a:r>
            <a:endParaRPr/>
          </a:p>
          <a:p>
            <a:pPr marL="457200" lvl="0" indent="-323850" algn="just" rtl="0">
              <a:spcBef>
                <a:spcPts val="0"/>
              </a:spcBef>
              <a:spcAft>
                <a:spcPts val="0"/>
              </a:spcAft>
              <a:buSzPts val="1500"/>
              <a:buChar char="●"/>
            </a:pPr>
            <a:r>
              <a:rPr lang="en"/>
              <a:t>Flexible Server (Preview)</a:t>
            </a:r>
            <a:endParaRPr/>
          </a:p>
          <a:p>
            <a:pPr marL="457200" lvl="0" indent="-323850" algn="just" rtl="0">
              <a:spcBef>
                <a:spcPts val="0"/>
              </a:spcBef>
              <a:spcAft>
                <a:spcPts val="0"/>
              </a:spcAft>
              <a:buSzPts val="1500"/>
              <a:buChar char="●"/>
            </a:pPr>
            <a:r>
              <a:rPr lang="en"/>
              <a:t>Hyperscale (Citus)</a:t>
            </a:r>
            <a:endParaRPr/>
          </a:p>
          <a:p>
            <a:pPr marL="0" lvl="0" indent="0" algn="just" rtl="0">
              <a:spcBef>
                <a:spcPts val="1600"/>
              </a:spcBef>
              <a:spcAft>
                <a:spcPts val="1600"/>
              </a:spcAft>
              <a:buNone/>
            </a:pPr>
            <a:r>
              <a:rPr lang="en" u="sng">
                <a:solidFill>
                  <a:schemeClr val="hlink"/>
                </a:solidFill>
                <a:hlinkClick r:id="rId3"/>
              </a:rPr>
              <a:t>https://docs.microsoft.com/pt-br/azure/postgresql/overview</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1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Migration Services - DMS</a:t>
            </a:r>
            <a:endParaRPr/>
          </a:p>
        </p:txBody>
      </p:sp>
      <p:sp>
        <p:nvSpPr>
          <p:cNvPr id="640" name="Google Shape;640;p11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Database Migration Service is a fully managed service designed to enable seamless migrations from multiple database sources to Azure data platforms with minimal downtime (online migrations).</a:t>
            </a:r>
            <a:endParaRPr/>
          </a:p>
          <a:p>
            <a:pPr marL="0" lvl="0" indent="0" algn="just" rtl="0">
              <a:spcBef>
                <a:spcPts val="1600"/>
              </a:spcBef>
              <a:spcAft>
                <a:spcPts val="0"/>
              </a:spcAft>
              <a:buClr>
                <a:schemeClr val="dk1"/>
              </a:buClr>
              <a:buSzPts val="1100"/>
              <a:buFont typeface="Arial"/>
              <a:buNone/>
            </a:pPr>
            <a:r>
              <a:rPr lang="en"/>
              <a:t>On premises → Cloud</a:t>
            </a:r>
            <a:endParaRPr/>
          </a:p>
          <a:p>
            <a:pPr marL="0" lvl="0" indent="0" algn="just" rtl="0">
              <a:spcBef>
                <a:spcPts val="1600"/>
              </a:spcBef>
              <a:spcAft>
                <a:spcPts val="160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1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Migration Assistant</a:t>
            </a:r>
            <a:endParaRPr/>
          </a:p>
        </p:txBody>
      </p:sp>
      <p:sp>
        <p:nvSpPr>
          <p:cNvPr id="646" name="Google Shape;646;p111"/>
          <p:cNvSpPr txBox="1">
            <a:spLocks noGrp="1"/>
          </p:cNvSpPr>
          <p:nvPr>
            <p:ph type="body" idx="1"/>
          </p:nvPr>
        </p:nvSpPr>
        <p:spPr>
          <a:xfrm>
            <a:off x="311700" y="1228675"/>
            <a:ext cx="59544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Data Migration Assistant (DMA) helps you upgrade to a modern data platform by detecting compatibility issues that can impact database functionality in your new version of SQL Server or Azure SQL Database. DMA recommends performance and reliability improvements for your target environment and allows you to move your schema, data, and uncontained objects from your source server to your target server.</a:t>
            </a:r>
            <a:endParaRPr/>
          </a:p>
          <a:p>
            <a:pPr marL="0" lvl="0" indent="0" algn="just" rtl="0">
              <a:spcBef>
                <a:spcPts val="1600"/>
              </a:spcBef>
              <a:spcAft>
                <a:spcPts val="1600"/>
              </a:spcAft>
              <a:buNone/>
            </a:pPr>
            <a:r>
              <a:rPr lang="en" sz="1200" u="sng">
                <a:solidFill>
                  <a:schemeClr val="hlink"/>
                </a:solidFill>
                <a:hlinkClick r:id="rId3"/>
              </a:rPr>
              <a:t>https://docs.microsoft.com/en-us/sql/dma/dma-overview?view=sql-server-ver15</a:t>
            </a:r>
            <a:endParaRPr sz="12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1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Solutions</a:t>
            </a:r>
            <a:endParaRPr/>
          </a:p>
        </p:txBody>
      </p:sp>
      <p:sp>
        <p:nvSpPr>
          <p:cNvPr id="656" name="Google Shape;656;p11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Internet of Things</a:t>
            </a:r>
            <a:endParaRPr/>
          </a:p>
          <a:p>
            <a:pPr marL="457200" lvl="0" indent="-323850" algn="just" rtl="0">
              <a:spcBef>
                <a:spcPts val="0"/>
              </a:spcBef>
              <a:spcAft>
                <a:spcPts val="0"/>
              </a:spcAft>
              <a:buSzPts val="1500"/>
              <a:buChar char="●"/>
            </a:pPr>
            <a:r>
              <a:rPr lang="en"/>
              <a:t>Big Data</a:t>
            </a:r>
            <a:endParaRPr/>
          </a:p>
          <a:p>
            <a:pPr marL="457200" lvl="0" indent="-323850" algn="just" rtl="0">
              <a:spcBef>
                <a:spcPts val="0"/>
              </a:spcBef>
              <a:spcAft>
                <a:spcPts val="0"/>
              </a:spcAft>
              <a:buSzPts val="1500"/>
              <a:buChar char="●"/>
            </a:pPr>
            <a:r>
              <a:rPr lang="en"/>
              <a:t>DevOps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Internet of Things (IoT)</a:t>
            </a:r>
            <a:endParaRPr/>
          </a:p>
        </p:txBody>
      </p:sp>
      <p:sp>
        <p:nvSpPr>
          <p:cNvPr id="662" name="Google Shape;662;p11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Azure Internet of Things (IoT) is a collection of Microsoft-managed cloud services that connect, monitor, and control billions of IoT assets. In simpler terms, an IoT solution is made up of one or more IoT devices that communicate with one or more back-end services hosted in the cloud.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1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Central</a:t>
            </a:r>
            <a:endParaRPr/>
          </a:p>
        </p:txBody>
      </p:sp>
      <p:sp>
        <p:nvSpPr>
          <p:cNvPr id="668" name="Google Shape;668;p11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IoT Central is an IoT application platform that reduces the burden and cost of developing, managing, and maintaining enterprise-grade IoT solutions. </a:t>
            </a:r>
            <a:endParaRPr/>
          </a:p>
          <a:p>
            <a:pPr marL="0" lvl="0" indent="0" algn="just" rtl="0">
              <a:spcBef>
                <a:spcPts val="1600"/>
              </a:spcBef>
              <a:spcAft>
                <a:spcPts val="0"/>
              </a:spcAft>
              <a:buClr>
                <a:schemeClr val="dk1"/>
              </a:buClr>
              <a:buSzPts val="1100"/>
              <a:buFont typeface="Arial"/>
              <a:buNone/>
            </a:pPr>
            <a:r>
              <a:rPr lang="en" u="sng">
                <a:solidFill>
                  <a:schemeClr val="hlink"/>
                </a:solidFill>
                <a:hlinkClick r:id="rId3"/>
              </a:rPr>
              <a:t>https://docs.microsoft.com/en-us/azure/iot-central/core/overview-iot-central</a:t>
            </a:r>
            <a:endParaRPr/>
          </a:p>
          <a:p>
            <a:pPr marL="0" lvl="0" indent="0" algn="just"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cloud computing typically cheaper to use?</a:t>
            </a:r>
            <a:endParaRPr/>
          </a:p>
        </p:txBody>
      </p:sp>
      <p:sp>
        <p:nvSpPr>
          <p:cNvPr id="85" name="Google Shape;85;p1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Cloud computing is the delivery of computing services over the internet by using a </a:t>
            </a:r>
            <a:r>
              <a:rPr lang="en" u="sng"/>
              <a:t>pay-as-you-go</a:t>
            </a:r>
            <a:r>
              <a:rPr lang="en"/>
              <a:t> pricing model. You typically pay only for the cloud services you use, which helps you:</a:t>
            </a:r>
            <a:endParaRPr/>
          </a:p>
          <a:p>
            <a:pPr marL="457200" lvl="0" indent="-323850" algn="just" rtl="0">
              <a:spcBef>
                <a:spcPts val="1600"/>
              </a:spcBef>
              <a:spcAft>
                <a:spcPts val="0"/>
              </a:spcAft>
              <a:buSzPts val="1500"/>
              <a:buChar char="●"/>
            </a:pPr>
            <a:r>
              <a:rPr lang="en"/>
              <a:t>Lower your operating costs.</a:t>
            </a:r>
            <a:endParaRPr/>
          </a:p>
          <a:p>
            <a:pPr marL="457200" lvl="0" indent="-323850" algn="just" rtl="0">
              <a:spcBef>
                <a:spcPts val="0"/>
              </a:spcBef>
              <a:spcAft>
                <a:spcPts val="0"/>
              </a:spcAft>
              <a:buSzPts val="1500"/>
              <a:buChar char="●"/>
            </a:pPr>
            <a:r>
              <a:rPr lang="en"/>
              <a:t>Run your infrastructure more efficiently.</a:t>
            </a:r>
            <a:endParaRPr/>
          </a:p>
          <a:p>
            <a:pPr marL="457200" lvl="0" indent="-323850" algn="just" rtl="0">
              <a:spcBef>
                <a:spcPts val="0"/>
              </a:spcBef>
              <a:spcAft>
                <a:spcPts val="0"/>
              </a:spcAft>
              <a:buSzPts val="1500"/>
              <a:buChar char="●"/>
            </a:pPr>
            <a:r>
              <a:rPr lang="en"/>
              <a:t>Scale as your business needs change.</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1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IoT technologies, services &amp; solutions</a:t>
            </a:r>
            <a:endParaRPr/>
          </a:p>
        </p:txBody>
      </p:sp>
      <p:pic>
        <p:nvPicPr>
          <p:cNvPr id="674" name="Google Shape;674;p116"/>
          <p:cNvPicPr preferRelativeResize="0"/>
          <p:nvPr/>
        </p:nvPicPr>
        <p:blipFill rotWithShape="1">
          <a:blip r:embed="rId3">
            <a:alphaModFix/>
          </a:blip>
          <a:srcRect t="16614" r="7740" b="7518"/>
          <a:stretch/>
        </p:blipFill>
        <p:spPr>
          <a:xfrm>
            <a:off x="311700" y="1474275"/>
            <a:ext cx="6016925" cy="2783374"/>
          </a:xfrm>
          <a:prstGeom prst="rect">
            <a:avLst/>
          </a:prstGeom>
          <a:noFill/>
          <a:ln>
            <a:noFill/>
          </a:ln>
        </p:spPr>
      </p:pic>
      <p:sp>
        <p:nvSpPr>
          <p:cNvPr id="675" name="Google Shape;675;p116"/>
          <p:cNvSpPr txBox="1">
            <a:spLocks noGrp="1"/>
          </p:cNvSpPr>
          <p:nvPr>
            <p:ph type="body" idx="1"/>
          </p:nvPr>
        </p:nvSpPr>
        <p:spPr>
          <a:xfrm>
            <a:off x="311700" y="4475075"/>
            <a:ext cx="6016800" cy="474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300" u="sng">
                <a:solidFill>
                  <a:schemeClr val="hlink"/>
                </a:solidFill>
                <a:hlinkClick r:id="rId4"/>
              </a:rPr>
              <a:t>https://docs.microsoft.com/pt-br/azure/iot-fundamentals/iot-introduction</a:t>
            </a:r>
            <a:endParaRPr sz="11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Hub Iot</a:t>
            </a:r>
            <a:endParaRPr/>
          </a:p>
        </p:txBody>
      </p:sp>
      <p:sp>
        <p:nvSpPr>
          <p:cNvPr id="681" name="Google Shape;681;p11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IoT</a:t>
            </a:r>
            <a:endParaRPr/>
          </a:p>
        </p:txBody>
      </p:sp>
      <p:pic>
        <p:nvPicPr>
          <p:cNvPr id="687" name="Google Shape;687;p118"/>
          <p:cNvPicPr preferRelativeResize="0"/>
          <p:nvPr/>
        </p:nvPicPr>
        <p:blipFill>
          <a:blip r:embed="rId3">
            <a:alphaModFix/>
          </a:blip>
          <a:stretch>
            <a:fillRect/>
          </a:stretch>
        </p:blipFill>
        <p:spPr>
          <a:xfrm>
            <a:off x="311700" y="1502875"/>
            <a:ext cx="6359875" cy="31643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Data Lake Analytics</a:t>
            </a:r>
            <a:endParaRPr/>
          </a:p>
        </p:txBody>
      </p:sp>
      <p:sp>
        <p:nvSpPr>
          <p:cNvPr id="693" name="Google Shape;693;p11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 big data architecture is designed to handle the ingestion, processing, and analysis of data that is too large or complex for traditional database systems.</a:t>
            </a:r>
            <a:endParaRPr/>
          </a:p>
          <a:p>
            <a:pPr marL="0" lvl="0" indent="0" algn="just" rtl="0">
              <a:spcBef>
                <a:spcPts val="1600"/>
              </a:spcBef>
              <a:spcAft>
                <a:spcPts val="0"/>
              </a:spcAft>
              <a:buNone/>
            </a:pPr>
            <a:r>
              <a:rPr lang="en"/>
              <a:t>Azure Data Lake Analytics is an on-demand analytics job service that simplifies big data. Instead of deploying, configuring, and tuning hardware, you write queries to transform your data and extract valuable insights. </a:t>
            </a:r>
            <a:endParaRPr/>
          </a:p>
          <a:p>
            <a:pPr marL="0" lvl="0" indent="0" algn="just" rtl="0">
              <a:spcBef>
                <a:spcPts val="1600"/>
              </a:spcBef>
              <a:spcAft>
                <a:spcPts val="160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2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699" name="Google Shape;699;p12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Azure Machine Learning service empowers developers and data scientists with a wide range of productive experiences for building, training, and deploying machine learning models faster. </a:t>
            </a:r>
            <a:endParaRPr/>
          </a:p>
          <a:p>
            <a:pPr marL="457200" lvl="0" indent="-323850" algn="just" rtl="0">
              <a:spcBef>
                <a:spcPts val="1600"/>
              </a:spcBef>
              <a:spcAft>
                <a:spcPts val="0"/>
              </a:spcAft>
              <a:buSzPts val="1500"/>
              <a:buChar char="●"/>
            </a:pPr>
            <a:r>
              <a:rPr lang="en"/>
              <a:t>MLOps (Machine Learning Operations)</a:t>
            </a:r>
            <a:endParaRPr/>
          </a:p>
          <a:p>
            <a:pPr marL="457200" lvl="0" indent="-323850" algn="just" rtl="0">
              <a:spcBef>
                <a:spcPts val="0"/>
              </a:spcBef>
              <a:spcAft>
                <a:spcPts val="0"/>
              </a:spcAft>
              <a:buSzPts val="1500"/>
              <a:buChar char="●"/>
            </a:pPr>
            <a:r>
              <a:rPr lang="en"/>
              <a:t>Cognitive Services (ready templates)</a:t>
            </a:r>
            <a:endParaRPr/>
          </a:p>
          <a:p>
            <a:pPr marL="457200" lvl="0" indent="-323850" algn="just" rtl="0">
              <a:spcBef>
                <a:spcPts val="0"/>
              </a:spcBef>
              <a:spcAft>
                <a:spcPts val="0"/>
              </a:spcAft>
              <a:buSzPts val="1500"/>
              <a:buChar char="●"/>
            </a:pPr>
            <a:r>
              <a:rPr lang="en"/>
              <a:t>Bot Services</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DevOps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05" name="Google Shape;705;p12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Azure Boards</a:t>
            </a:r>
            <a:endParaRPr/>
          </a:p>
          <a:p>
            <a:pPr marL="457200" lvl="0" indent="-323850" algn="just" rtl="0">
              <a:spcBef>
                <a:spcPts val="0"/>
              </a:spcBef>
              <a:spcAft>
                <a:spcPts val="0"/>
              </a:spcAft>
              <a:buSzPts val="1500"/>
              <a:buChar char="●"/>
            </a:pPr>
            <a:r>
              <a:rPr lang="en"/>
              <a:t>Azure Pipelines</a:t>
            </a:r>
            <a:endParaRPr/>
          </a:p>
          <a:p>
            <a:pPr marL="457200" lvl="0" indent="-323850" algn="just" rtl="0">
              <a:spcBef>
                <a:spcPts val="0"/>
              </a:spcBef>
              <a:spcAft>
                <a:spcPts val="0"/>
              </a:spcAft>
              <a:buSzPts val="1500"/>
              <a:buChar char="●"/>
            </a:pPr>
            <a:r>
              <a:rPr lang="en"/>
              <a:t>Azure Repos</a:t>
            </a:r>
            <a:endParaRPr/>
          </a:p>
          <a:p>
            <a:pPr marL="457200" lvl="0" indent="-323850" algn="just" rtl="0">
              <a:spcBef>
                <a:spcPts val="0"/>
              </a:spcBef>
              <a:spcAft>
                <a:spcPts val="0"/>
              </a:spcAft>
              <a:buSzPts val="1500"/>
              <a:buChar char="●"/>
            </a:pPr>
            <a:r>
              <a:rPr lang="en"/>
              <a:t>Azure Test Plans</a:t>
            </a:r>
            <a:endParaRPr/>
          </a:p>
          <a:p>
            <a:pPr marL="457200" lvl="0" indent="-323850" algn="just" rtl="0">
              <a:spcBef>
                <a:spcPts val="0"/>
              </a:spcBef>
              <a:spcAft>
                <a:spcPts val="0"/>
              </a:spcAft>
              <a:buSzPts val="1500"/>
              <a:buChar char="●"/>
            </a:pPr>
            <a:r>
              <a:rPr lang="en"/>
              <a:t>Azure Artifacts</a:t>
            </a:r>
            <a:endParaRPr/>
          </a:p>
          <a:p>
            <a:pPr marL="0" lvl="0" indent="0" algn="just" rtl="0">
              <a:spcBef>
                <a:spcPts val="1600"/>
              </a:spcBef>
              <a:spcAft>
                <a:spcPts val="0"/>
              </a:spcAft>
              <a:buNone/>
            </a:pPr>
            <a:endParaRPr/>
          </a:p>
          <a:p>
            <a:pPr marL="0" lvl="0" indent="0" algn="just" rtl="0">
              <a:spcBef>
                <a:spcPts val="1600"/>
              </a:spcBef>
              <a:spcAft>
                <a:spcPts val="0"/>
              </a:spcAft>
              <a:buClr>
                <a:schemeClr val="dk1"/>
              </a:buClr>
              <a:buSzPts val="1100"/>
              <a:buFont typeface="Arial"/>
              <a:buNone/>
            </a:pPr>
            <a:r>
              <a:rPr lang="en" u="sng">
                <a:solidFill>
                  <a:schemeClr val="hlink"/>
                </a:solidFill>
                <a:hlinkClick r:id="rId3"/>
              </a:rPr>
              <a:t>https://azure.microsoft.com/en-us/services/devops/</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None/>
            </a:pPr>
            <a:endParaRPr/>
          </a:p>
          <a:p>
            <a:pPr marL="0" lvl="0" indent="0" algn="just" rtl="0">
              <a:spcBef>
                <a:spcPts val="1600"/>
              </a:spcBef>
              <a:spcAft>
                <a:spcPts val="160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22"/>
          <p:cNvSpPr txBox="1"/>
          <p:nvPr/>
        </p:nvSpPr>
        <p:spPr>
          <a:xfrm>
            <a:off x="2923050" y="2017650"/>
            <a:ext cx="329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a:latin typeface="Open Sans"/>
                <a:ea typeface="Open Sans"/>
                <a:cs typeface="Open Sans"/>
                <a:sym typeface="Open Sans"/>
              </a:rPr>
              <a:t>PARTE 4</a:t>
            </a:r>
            <a:endParaRPr sz="6000" b="1">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2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a:t>
            </a:r>
            <a:endParaRPr/>
          </a:p>
        </p:txBody>
      </p:sp>
      <p:sp>
        <p:nvSpPr>
          <p:cNvPr id="716" name="Google Shape;716;p12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Defense in Depth</a:t>
            </a:r>
            <a:endParaRPr/>
          </a:p>
          <a:p>
            <a:pPr marL="457200" lvl="0" indent="-323850" algn="just" rtl="0">
              <a:spcBef>
                <a:spcPts val="0"/>
              </a:spcBef>
              <a:spcAft>
                <a:spcPts val="0"/>
              </a:spcAft>
              <a:buSzPts val="1500"/>
              <a:buChar char="●"/>
            </a:pPr>
            <a:r>
              <a:rPr lang="en"/>
              <a:t>Security Azure Firewall</a:t>
            </a:r>
            <a:endParaRPr/>
          </a:p>
          <a:p>
            <a:pPr marL="457200" lvl="0" indent="-323850" algn="just" rtl="0">
              <a:spcBef>
                <a:spcPts val="0"/>
              </a:spcBef>
              <a:spcAft>
                <a:spcPts val="0"/>
              </a:spcAft>
              <a:buSzPts val="1500"/>
              <a:buChar char="●"/>
            </a:pPr>
            <a:r>
              <a:rPr lang="en"/>
              <a:t>Network Security Groups (NSG)</a:t>
            </a:r>
            <a:endParaRPr/>
          </a:p>
          <a:p>
            <a:pPr marL="457200" lvl="0" indent="-323850" algn="just" rtl="0">
              <a:spcBef>
                <a:spcPts val="0"/>
              </a:spcBef>
              <a:spcAft>
                <a:spcPts val="0"/>
              </a:spcAft>
              <a:buSzPts val="1500"/>
              <a:buChar char="●"/>
            </a:pPr>
            <a:r>
              <a:rPr lang="en"/>
              <a:t>Azure DDoS Protection</a:t>
            </a:r>
            <a:endParaRPr/>
          </a:p>
          <a:p>
            <a:pPr marL="457200" lvl="0" indent="-323850" algn="just" rtl="0">
              <a:spcBef>
                <a:spcPts val="0"/>
              </a:spcBef>
              <a:spcAft>
                <a:spcPts val="0"/>
              </a:spcAft>
              <a:buSzPts val="1500"/>
              <a:buChar char="●"/>
            </a:pPr>
            <a:r>
              <a:rPr lang="en"/>
              <a:t>Azure Defender</a:t>
            </a:r>
            <a:endParaRPr/>
          </a:p>
          <a:p>
            <a:pPr marL="457200" lvl="0" indent="-323850" algn="just" rtl="0">
              <a:spcBef>
                <a:spcPts val="0"/>
              </a:spcBef>
              <a:spcAft>
                <a:spcPts val="0"/>
              </a:spcAft>
              <a:buSzPts val="1500"/>
              <a:buChar char="●"/>
            </a:pPr>
            <a:r>
              <a:rPr lang="en"/>
              <a:t>Azure Security Center</a:t>
            </a:r>
            <a:endParaRPr/>
          </a:p>
          <a:p>
            <a:pPr marL="457200" lvl="0" indent="-323850" algn="just" rtl="0">
              <a:spcBef>
                <a:spcPts val="0"/>
              </a:spcBef>
              <a:spcAft>
                <a:spcPts val="0"/>
              </a:spcAft>
              <a:buSzPts val="1500"/>
              <a:buChar char="●"/>
            </a:pPr>
            <a:r>
              <a:rPr lang="en"/>
              <a:t>Azure key Vault</a:t>
            </a:r>
            <a:endParaRPr/>
          </a:p>
          <a:p>
            <a:pPr marL="457200" lvl="0" indent="-323850" algn="just" rtl="0">
              <a:spcBef>
                <a:spcPts val="0"/>
              </a:spcBef>
              <a:spcAft>
                <a:spcPts val="0"/>
              </a:spcAft>
              <a:buSzPts val="1500"/>
              <a:buChar char="●"/>
            </a:pPr>
            <a:r>
              <a:rPr lang="en"/>
              <a:t>Azure Information Protection</a:t>
            </a:r>
            <a:endParaRPr/>
          </a:p>
          <a:p>
            <a:pPr marL="457200" lvl="0" indent="-323850" algn="just" rtl="0">
              <a:spcBef>
                <a:spcPts val="0"/>
              </a:spcBef>
              <a:spcAft>
                <a:spcPts val="0"/>
              </a:spcAft>
              <a:buSzPts val="1500"/>
              <a:buChar char="●"/>
            </a:pPr>
            <a:r>
              <a:rPr lang="en"/>
              <a:t>Advanced Threat Protection</a:t>
            </a:r>
            <a:endParaRPr/>
          </a:p>
          <a:p>
            <a:pPr marL="457200" lvl="0" indent="-323850" algn="just" rtl="0">
              <a:spcBef>
                <a:spcPts val="0"/>
              </a:spcBef>
              <a:spcAft>
                <a:spcPts val="0"/>
              </a:spcAft>
              <a:buSzPts val="1500"/>
              <a:buChar char="●"/>
            </a:pPr>
            <a:r>
              <a:rPr lang="en"/>
              <a:t>Azure Sentinel</a:t>
            </a:r>
            <a:endParaRPr/>
          </a:p>
          <a:p>
            <a:pPr marL="457200" lvl="0" indent="-323850" algn="just" rtl="0">
              <a:spcBef>
                <a:spcPts val="0"/>
              </a:spcBef>
              <a:spcAft>
                <a:spcPts val="0"/>
              </a:spcAft>
              <a:buSzPts val="1500"/>
              <a:buChar char="●"/>
            </a:pPr>
            <a:r>
              <a:rPr lang="en"/>
              <a:t>Azure Dedicated Hosts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124"/>
          <p:cNvPicPr preferRelativeResize="0"/>
          <p:nvPr/>
        </p:nvPicPr>
        <p:blipFill rotWithShape="1">
          <a:blip r:embed="rId3">
            <a:alphaModFix/>
          </a:blip>
          <a:srcRect l="1630" t="-2410" r="-1630" b="2409"/>
          <a:stretch/>
        </p:blipFill>
        <p:spPr>
          <a:xfrm>
            <a:off x="176525" y="1859975"/>
            <a:ext cx="5638027" cy="3179625"/>
          </a:xfrm>
          <a:prstGeom prst="rect">
            <a:avLst/>
          </a:prstGeom>
          <a:noFill/>
          <a:ln>
            <a:noFill/>
          </a:ln>
        </p:spPr>
      </p:pic>
      <p:sp>
        <p:nvSpPr>
          <p:cNvPr id="722" name="Google Shape;722;p1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Defense in depth </a:t>
            </a:r>
            <a:endParaRPr/>
          </a:p>
        </p:txBody>
      </p:sp>
      <p:sp>
        <p:nvSpPr>
          <p:cNvPr id="723" name="Google Shape;723;p124"/>
          <p:cNvSpPr txBox="1">
            <a:spLocks noGrp="1"/>
          </p:cNvSpPr>
          <p:nvPr>
            <p:ph type="body" idx="1"/>
          </p:nvPr>
        </p:nvSpPr>
        <p:spPr>
          <a:xfrm>
            <a:off x="311700" y="12182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Defense in depth is a military defensive strategy to secure a critical position using multiple defensive perimeter.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2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Defense in depth </a:t>
            </a:r>
            <a:endParaRPr/>
          </a:p>
          <a:p>
            <a:pPr marL="0" lvl="0" indent="0" algn="l" rtl="0">
              <a:spcBef>
                <a:spcPts val="0"/>
              </a:spcBef>
              <a:spcAft>
                <a:spcPts val="0"/>
              </a:spcAft>
              <a:buNone/>
            </a:pPr>
            <a:endParaRPr/>
          </a:p>
        </p:txBody>
      </p:sp>
      <p:sp>
        <p:nvSpPr>
          <p:cNvPr id="729" name="Google Shape;729;p12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The objective of defense in depth is to protect information and prevent it from being stolen by those who aren't authorized to access it.</a:t>
            </a:r>
            <a:endParaRPr/>
          </a:p>
          <a:p>
            <a:pPr marL="457200" lvl="0" indent="-323850" algn="just" rtl="0">
              <a:spcBef>
                <a:spcPts val="0"/>
              </a:spcBef>
              <a:spcAft>
                <a:spcPts val="0"/>
              </a:spcAft>
              <a:buSzPts val="1500"/>
              <a:buChar char="●"/>
            </a:pPr>
            <a:r>
              <a:rPr lang="en"/>
              <a:t>A defense-in-depth strategy uses a series of mechanisms to slow the advance of an attack that aims at acquiring unauthorized access to data.</a:t>
            </a:r>
            <a:endParaRPr/>
          </a:p>
          <a:p>
            <a:pPr marL="0" lvl="0" indent="0" algn="just" rtl="0">
              <a:spcBef>
                <a:spcPts val="1600"/>
              </a:spcBef>
              <a:spcAft>
                <a:spcPts val="1600"/>
              </a:spcAft>
              <a:buNone/>
            </a:pPr>
            <a:r>
              <a:rPr lang="en" sz="1200" u="sng">
                <a:solidFill>
                  <a:schemeClr val="hlink"/>
                </a:solidFill>
                <a:hlinkClick r:id="rId3"/>
              </a:rPr>
              <a:t>https://docs.microsoft.com/en-us/learn/modules/secure-network-connectivity-azure/2-what-is-defense-in-depth</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service Models</a:t>
            </a:r>
            <a:endParaRPr/>
          </a:p>
        </p:txBody>
      </p:sp>
      <p:pic>
        <p:nvPicPr>
          <p:cNvPr id="91" name="Google Shape;91;p18"/>
          <p:cNvPicPr preferRelativeResize="0"/>
          <p:nvPr/>
        </p:nvPicPr>
        <p:blipFill>
          <a:blip r:embed="rId3">
            <a:alphaModFix/>
          </a:blip>
          <a:stretch>
            <a:fillRect/>
          </a:stretch>
        </p:blipFill>
        <p:spPr>
          <a:xfrm>
            <a:off x="311700" y="1468597"/>
            <a:ext cx="6292526" cy="23488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2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Firewall</a:t>
            </a:r>
            <a:endParaRPr/>
          </a:p>
        </p:txBody>
      </p:sp>
      <p:sp>
        <p:nvSpPr>
          <p:cNvPr id="735" name="Google Shape;735;p126"/>
          <p:cNvSpPr txBox="1">
            <a:spLocks noGrp="1"/>
          </p:cNvSpPr>
          <p:nvPr>
            <p:ph type="body" idx="1"/>
          </p:nvPr>
        </p:nvSpPr>
        <p:spPr>
          <a:xfrm>
            <a:off x="311700" y="1228675"/>
            <a:ext cx="59643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Firewall is a managed, cloud-based network security service that helps protect resources in your Azure virtual networks. A virtual network is similar to a traditional network that you'd operate in your own datacenter.</a:t>
            </a:r>
            <a:endParaRPr/>
          </a:p>
        </p:txBody>
      </p:sp>
      <p:pic>
        <p:nvPicPr>
          <p:cNvPr id="736" name="Google Shape;736;p126"/>
          <p:cNvPicPr preferRelativeResize="0"/>
          <p:nvPr/>
        </p:nvPicPr>
        <p:blipFill>
          <a:blip r:embed="rId3">
            <a:alphaModFix/>
          </a:blip>
          <a:stretch>
            <a:fillRect/>
          </a:stretch>
        </p:blipFill>
        <p:spPr>
          <a:xfrm>
            <a:off x="311700" y="2609848"/>
            <a:ext cx="5964401" cy="23999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2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Firewall features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42" name="Google Shape;742;p127"/>
          <p:cNvSpPr txBox="1">
            <a:spLocks noGrp="1"/>
          </p:cNvSpPr>
          <p:nvPr>
            <p:ph type="body" idx="1"/>
          </p:nvPr>
        </p:nvSpPr>
        <p:spPr>
          <a:xfrm>
            <a:off x="311700" y="1152475"/>
            <a:ext cx="3999900" cy="28221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SzPts val="1500"/>
              <a:buChar char="●"/>
            </a:pPr>
            <a:r>
              <a:rPr lang="en" sz="1500"/>
              <a:t>Built-in high availability</a:t>
            </a:r>
            <a:endParaRPr sz="1500"/>
          </a:p>
          <a:p>
            <a:pPr marL="457200" lvl="0" indent="-323850" algn="just" rtl="0">
              <a:lnSpc>
                <a:spcPct val="150000"/>
              </a:lnSpc>
              <a:spcBef>
                <a:spcPts val="0"/>
              </a:spcBef>
              <a:spcAft>
                <a:spcPts val="0"/>
              </a:spcAft>
              <a:buSzPts val="1500"/>
              <a:buChar char="●"/>
            </a:pPr>
            <a:r>
              <a:rPr lang="en" sz="1500"/>
              <a:t>Availability Zones</a:t>
            </a:r>
            <a:endParaRPr sz="1500"/>
          </a:p>
          <a:p>
            <a:pPr marL="457200" lvl="0" indent="-323850" algn="just" rtl="0">
              <a:lnSpc>
                <a:spcPct val="150000"/>
              </a:lnSpc>
              <a:spcBef>
                <a:spcPts val="0"/>
              </a:spcBef>
              <a:spcAft>
                <a:spcPts val="0"/>
              </a:spcAft>
              <a:buSzPts val="1500"/>
              <a:buChar char="●"/>
            </a:pPr>
            <a:r>
              <a:rPr lang="en" sz="1500"/>
              <a:t>Unrestricted cloud scalability</a:t>
            </a:r>
            <a:endParaRPr sz="1500"/>
          </a:p>
          <a:p>
            <a:pPr marL="457200" lvl="0" indent="-323850" algn="just" rtl="0">
              <a:lnSpc>
                <a:spcPct val="150000"/>
              </a:lnSpc>
              <a:spcBef>
                <a:spcPts val="0"/>
              </a:spcBef>
              <a:spcAft>
                <a:spcPts val="0"/>
              </a:spcAft>
              <a:buSzPts val="1500"/>
              <a:buChar char="●"/>
            </a:pPr>
            <a:r>
              <a:rPr lang="en" sz="1500"/>
              <a:t>Application FQDN filtering rules</a:t>
            </a:r>
            <a:endParaRPr sz="1500"/>
          </a:p>
          <a:p>
            <a:pPr marL="457200" lvl="0" indent="-323850" algn="just" rtl="0">
              <a:lnSpc>
                <a:spcPct val="150000"/>
              </a:lnSpc>
              <a:spcBef>
                <a:spcPts val="0"/>
              </a:spcBef>
              <a:spcAft>
                <a:spcPts val="0"/>
              </a:spcAft>
              <a:buSzPts val="1500"/>
              <a:buChar char="●"/>
            </a:pPr>
            <a:r>
              <a:rPr lang="en" sz="1500"/>
              <a:t>Network traffic filtering rules</a:t>
            </a:r>
            <a:endParaRPr sz="1500"/>
          </a:p>
          <a:p>
            <a:pPr marL="457200" lvl="0" indent="-323850" algn="just" rtl="0">
              <a:lnSpc>
                <a:spcPct val="150000"/>
              </a:lnSpc>
              <a:spcBef>
                <a:spcPts val="0"/>
              </a:spcBef>
              <a:spcAft>
                <a:spcPts val="0"/>
              </a:spcAft>
              <a:buSzPts val="1500"/>
              <a:buChar char="●"/>
            </a:pPr>
            <a:r>
              <a:rPr lang="en" sz="1500"/>
              <a:t>FQDN tags</a:t>
            </a:r>
            <a:endParaRPr sz="1500"/>
          </a:p>
          <a:p>
            <a:pPr marL="457200" lvl="0" indent="-323850" algn="just" rtl="0">
              <a:lnSpc>
                <a:spcPct val="150000"/>
              </a:lnSpc>
              <a:spcBef>
                <a:spcPts val="0"/>
              </a:spcBef>
              <a:spcAft>
                <a:spcPts val="0"/>
              </a:spcAft>
              <a:buSzPts val="1500"/>
              <a:buChar char="●"/>
            </a:pPr>
            <a:r>
              <a:rPr lang="en" sz="1500"/>
              <a:t>Service tags</a:t>
            </a:r>
            <a:endParaRPr sz="1500"/>
          </a:p>
          <a:p>
            <a:pPr marL="457200" lvl="0" indent="-323850" algn="just" rtl="0">
              <a:lnSpc>
                <a:spcPct val="150000"/>
              </a:lnSpc>
              <a:spcBef>
                <a:spcPts val="0"/>
              </a:spcBef>
              <a:spcAft>
                <a:spcPts val="0"/>
              </a:spcAft>
              <a:buSzPts val="1500"/>
              <a:buChar char="●"/>
            </a:pPr>
            <a:r>
              <a:rPr lang="en" sz="1500"/>
              <a:t>Threat intelligence</a:t>
            </a:r>
            <a:endParaRPr sz="1500"/>
          </a:p>
          <a:p>
            <a:pPr marL="0" lvl="0" indent="0" algn="just" rtl="0">
              <a:lnSpc>
                <a:spcPct val="150000"/>
              </a:lnSpc>
              <a:spcBef>
                <a:spcPts val="1600"/>
              </a:spcBef>
              <a:spcAft>
                <a:spcPts val="1600"/>
              </a:spcAft>
              <a:buNone/>
            </a:pPr>
            <a:endParaRPr sz="1500"/>
          </a:p>
        </p:txBody>
      </p:sp>
      <p:sp>
        <p:nvSpPr>
          <p:cNvPr id="743" name="Google Shape;743;p127"/>
          <p:cNvSpPr txBox="1">
            <a:spLocks noGrp="1"/>
          </p:cNvSpPr>
          <p:nvPr>
            <p:ph type="body" idx="2"/>
          </p:nvPr>
        </p:nvSpPr>
        <p:spPr>
          <a:xfrm>
            <a:off x="3537000" y="1152475"/>
            <a:ext cx="3999900" cy="34164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SzPts val="1500"/>
              <a:buChar char="●"/>
            </a:pPr>
            <a:r>
              <a:rPr lang="en" sz="1500"/>
              <a:t>Outbound SNAT support</a:t>
            </a:r>
            <a:endParaRPr sz="1500"/>
          </a:p>
          <a:p>
            <a:pPr marL="457200" lvl="0" indent="-323850" algn="just" rtl="0">
              <a:lnSpc>
                <a:spcPct val="150000"/>
              </a:lnSpc>
              <a:spcBef>
                <a:spcPts val="0"/>
              </a:spcBef>
              <a:spcAft>
                <a:spcPts val="0"/>
              </a:spcAft>
              <a:buSzPts val="1500"/>
              <a:buChar char="●"/>
            </a:pPr>
            <a:r>
              <a:rPr lang="en" sz="1500"/>
              <a:t>Inbound DNAT support</a:t>
            </a:r>
            <a:endParaRPr sz="1500"/>
          </a:p>
          <a:p>
            <a:pPr marL="457200" lvl="0" indent="-323850" algn="just" rtl="0">
              <a:lnSpc>
                <a:spcPct val="150000"/>
              </a:lnSpc>
              <a:spcBef>
                <a:spcPts val="0"/>
              </a:spcBef>
              <a:spcAft>
                <a:spcPts val="0"/>
              </a:spcAft>
              <a:buSzPts val="1500"/>
              <a:buChar char="●"/>
            </a:pPr>
            <a:r>
              <a:rPr lang="en" sz="1500"/>
              <a:t>Multiple public IP addresses</a:t>
            </a:r>
            <a:endParaRPr sz="1500"/>
          </a:p>
          <a:p>
            <a:pPr marL="457200" lvl="0" indent="-323850" algn="just" rtl="0">
              <a:lnSpc>
                <a:spcPct val="150000"/>
              </a:lnSpc>
              <a:spcBef>
                <a:spcPts val="0"/>
              </a:spcBef>
              <a:spcAft>
                <a:spcPts val="0"/>
              </a:spcAft>
              <a:buSzPts val="1500"/>
              <a:buChar char="●"/>
            </a:pPr>
            <a:r>
              <a:rPr lang="en" sz="1500"/>
              <a:t>Azure Monitor logging</a:t>
            </a:r>
            <a:endParaRPr sz="1500"/>
          </a:p>
          <a:p>
            <a:pPr marL="457200" lvl="0" indent="-323850" algn="just" rtl="0">
              <a:lnSpc>
                <a:spcPct val="150000"/>
              </a:lnSpc>
              <a:spcBef>
                <a:spcPts val="0"/>
              </a:spcBef>
              <a:spcAft>
                <a:spcPts val="0"/>
              </a:spcAft>
              <a:buSzPts val="1500"/>
              <a:buChar char="●"/>
            </a:pPr>
            <a:r>
              <a:rPr lang="en" sz="1500"/>
              <a:t>Forced tunneling</a:t>
            </a:r>
            <a:endParaRPr sz="1500"/>
          </a:p>
          <a:p>
            <a:pPr marL="457200" lvl="0" indent="-323850" algn="just" rtl="0">
              <a:lnSpc>
                <a:spcPct val="150000"/>
              </a:lnSpc>
              <a:spcBef>
                <a:spcPts val="0"/>
              </a:spcBef>
              <a:spcAft>
                <a:spcPts val="0"/>
              </a:spcAft>
              <a:buSzPts val="1500"/>
              <a:buChar char="●"/>
            </a:pPr>
            <a:r>
              <a:rPr lang="en" sz="1500"/>
              <a:t>Web categories (preview)</a:t>
            </a:r>
            <a:endParaRPr sz="1500"/>
          </a:p>
          <a:p>
            <a:pPr marL="457200" lvl="0" indent="-323850" algn="just" rtl="0">
              <a:lnSpc>
                <a:spcPct val="150000"/>
              </a:lnSpc>
              <a:spcBef>
                <a:spcPts val="0"/>
              </a:spcBef>
              <a:spcAft>
                <a:spcPts val="0"/>
              </a:spcAft>
              <a:buSzPts val="1500"/>
              <a:buChar char="●"/>
            </a:pPr>
            <a:r>
              <a:rPr lang="en" sz="1500"/>
              <a:t>Certifications</a:t>
            </a:r>
            <a:endParaRPr/>
          </a:p>
        </p:txBody>
      </p:sp>
      <p:sp>
        <p:nvSpPr>
          <p:cNvPr id="744" name="Google Shape;744;p127"/>
          <p:cNvSpPr txBox="1"/>
          <p:nvPr/>
        </p:nvSpPr>
        <p:spPr>
          <a:xfrm>
            <a:off x="501000" y="4041325"/>
            <a:ext cx="6000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solidFill>
                  <a:schemeClr val="hlink"/>
                </a:solidFill>
                <a:latin typeface="Open Sans"/>
                <a:ea typeface="Open Sans"/>
                <a:cs typeface="Open Sans"/>
                <a:sym typeface="Open Sans"/>
                <a:hlinkClick r:id="rId3"/>
              </a:rPr>
              <a:t>https://docs.microsoft.com/pt-br/azure/firewall/features</a:t>
            </a: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a:p>
            <a:pPr marL="0" lvl="0" indent="0" algn="l" rtl="0">
              <a:spcBef>
                <a:spcPts val="0"/>
              </a:spcBef>
              <a:spcAft>
                <a:spcPts val="0"/>
              </a:spcAft>
              <a:buNone/>
            </a:pPr>
            <a:r>
              <a:rPr lang="en" sz="1500" u="sng">
                <a:solidFill>
                  <a:schemeClr val="hlink"/>
                </a:solidFill>
                <a:latin typeface="Open Sans"/>
                <a:ea typeface="Open Sans"/>
                <a:cs typeface="Open Sans"/>
                <a:sym typeface="Open Sans"/>
                <a:hlinkClick r:id="rId4"/>
              </a:rPr>
              <a:t>https://docs.microsoft.com/pt-br/azure/architecture/example-scenario/firewalls/</a:t>
            </a:r>
            <a:endParaRPr sz="1500">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2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Security Groups - NSG</a:t>
            </a:r>
            <a:endParaRPr/>
          </a:p>
        </p:txBody>
      </p:sp>
      <p:sp>
        <p:nvSpPr>
          <p:cNvPr id="750" name="Google Shape;750;p12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 network security group enables you to filter network traffic to and from Azure resources within an Azure virtual network. You can think of NSGs like an internal firewall. An NSG can contain multiple inbound and outbound security rules that enable you to filter traffic to and from resources by source and destination IP address, port, and protocol.</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2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Firewall vs. NSG</a:t>
            </a:r>
            <a:endParaRPr/>
          </a:p>
        </p:txBody>
      </p:sp>
      <p:sp>
        <p:nvSpPr>
          <p:cNvPr id="756" name="Google Shape;756;p12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Azure Firewall service complements network security group functionality. Together, they provide better "defense-in-depth" network security. Network security groups provide distributed network layer traffic filtering to limit traffic to resources within virtual networks in each subscription. Azure Firewall is a fully stateful, centralized network firewall as-a-service, which provides network- and application-level protection across different subscriptions and virtual networks.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3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NSG</a:t>
            </a:r>
            <a:endParaRPr/>
          </a:p>
        </p:txBody>
      </p:sp>
      <p:sp>
        <p:nvSpPr>
          <p:cNvPr id="762" name="Google Shape;762;p130"/>
          <p:cNvSpPr txBox="1">
            <a:spLocks noGrp="1"/>
          </p:cNvSpPr>
          <p:nvPr>
            <p:ph type="body" idx="1"/>
          </p:nvPr>
        </p:nvSpPr>
        <p:spPr>
          <a:xfrm>
            <a:off x="311700" y="1228675"/>
            <a:ext cx="826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Criar uma vm linux</a:t>
            </a:r>
            <a:endParaRPr/>
          </a:p>
          <a:p>
            <a:pPr marL="457200" lvl="0" indent="-323850" algn="just" rtl="0">
              <a:spcBef>
                <a:spcPts val="0"/>
              </a:spcBef>
              <a:spcAft>
                <a:spcPts val="0"/>
              </a:spcAft>
              <a:buSzPts val="1500"/>
              <a:buChar char="●"/>
            </a:pPr>
            <a:r>
              <a:rPr lang="en"/>
              <a:t>Atribuir ip publico, sem regras de acesso</a:t>
            </a:r>
            <a:endParaRPr/>
          </a:p>
          <a:p>
            <a:pPr marL="457200" lvl="0" indent="-323850" algn="just" rtl="0">
              <a:spcBef>
                <a:spcPts val="0"/>
              </a:spcBef>
              <a:spcAft>
                <a:spcPts val="0"/>
              </a:spcAft>
              <a:buSzPts val="1500"/>
              <a:buChar char="●"/>
            </a:pPr>
            <a:r>
              <a:rPr lang="en"/>
              <a:t>Acessar o NSG - criar uma regra de ssh e porta 80</a:t>
            </a:r>
            <a:endParaRPr/>
          </a:p>
          <a:p>
            <a:pPr marL="457200" lvl="0" indent="-323850" algn="just" rtl="0">
              <a:spcBef>
                <a:spcPts val="0"/>
              </a:spcBef>
              <a:spcAft>
                <a:spcPts val="0"/>
              </a:spcAft>
              <a:buSzPts val="1500"/>
              <a:buChar char="●"/>
            </a:pPr>
            <a:r>
              <a:rPr lang="en"/>
              <a:t>Conectar na instância:</a:t>
            </a:r>
            <a:endParaRPr/>
          </a:p>
          <a:p>
            <a:pPr marL="914400" lvl="1" indent="-317500" algn="just" rtl="0">
              <a:spcBef>
                <a:spcPts val="0"/>
              </a:spcBef>
              <a:spcAft>
                <a:spcPts val="0"/>
              </a:spcAft>
              <a:buSzPts val="1400"/>
              <a:buChar char="○"/>
            </a:pPr>
            <a:r>
              <a:rPr lang="en"/>
              <a:t>sudo apt-get update -y</a:t>
            </a:r>
            <a:endParaRPr/>
          </a:p>
          <a:p>
            <a:pPr marL="914400" lvl="1" indent="-317500" algn="just" rtl="0">
              <a:spcBef>
                <a:spcPts val="0"/>
              </a:spcBef>
              <a:spcAft>
                <a:spcPts val="0"/>
              </a:spcAft>
              <a:buSzPts val="1400"/>
              <a:buChar char="○"/>
            </a:pPr>
            <a:r>
              <a:rPr lang="en"/>
              <a:t>sudo apt-get install -y nginx</a:t>
            </a:r>
            <a:endParaRPr/>
          </a:p>
          <a:p>
            <a:pPr marL="457200" lvl="0" indent="-323850" algn="just" rtl="0">
              <a:spcBef>
                <a:spcPts val="0"/>
              </a:spcBef>
              <a:spcAft>
                <a:spcPts val="0"/>
              </a:spcAft>
              <a:buSzPts val="1500"/>
              <a:buChar char="●"/>
            </a:pPr>
            <a:r>
              <a:rPr lang="en"/>
              <a:t>Testar o acesso web</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DDoS Protection</a:t>
            </a:r>
            <a:endParaRPr/>
          </a:p>
        </p:txBody>
      </p:sp>
      <p:sp>
        <p:nvSpPr>
          <p:cNvPr id="768" name="Google Shape;768;p131"/>
          <p:cNvSpPr txBox="1">
            <a:spLocks noGrp="1"/>
          </p:cNvSpPr>
          <p:nvPr>
            <p:ph type="body" idx="1"/>
          </p:nvPr>
        </p:nvSpPr>
        <p:spPr>
          <a:xfrm>
            <a:off x="311700" y="1228675"/>
            <a:ext cx="61098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DDoS Protection uses the scale and elasticity of Microsoft's global network to bring DDoS mitigation capacity to every Azure region. The DDoS Protection service helps protect your Azure applications by analyzing and discarding DDoS traffic at the Azure network edge, before it can affect your service's availability.</a:t>
            </a:r>
            <a:endParaRPr/>
          </a:p>
        </p:txBody>
      </p:sp>
      <p:pic>
        <p:nvPicPr>
          <p:cNvPr id="769" name="Google Shape;769;p131"/>
          <p:cNvPicPr preferRelativeResize="0"/>
          <p:nvPr/>
        </p:nvPicPr>
        <p:blipFill>
          <a:blip r:embed="rId3">
            <a:alphaModFix/>
          </a:blip>
          <a:stretch>
            <a:fillRect/>
          </a:stretch>
        </p:blipFill>
        <p:spPr>
          <a:xfrm>
            <a:off x="311699" y="3266850"/>
            <a:ext cx="6109875" cy="17034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3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DDoS Basic vs. Standard</a:t>
            </a:r>
            <a:endParaRPr/>
          </a:p>
        </p:txBody>
      </p:sp>
      <p:sp>
        <p:nvSpPr>
          <p:cNvPr id="775" name="Google Shape;775;p13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Every property in Azure is protected by Azure's infrastructure DDoS (Basic) Protection at no additional cost. </a:t>
            </a:r>
            <a:endParaRPr/>
          </a:p>
          <a:p>
            <a:pPr marL="0" lvl="0" indent="0" algn="ctr" rtl="0">
              <a:spcBef>
                <a:spcPts val="1600"/>
              </a:spcBef>
              <a:spcAft>
                <a:spcPts val="0"/>
              </a:spcAft>
              <a:buNone/>
            </a:pPr>
            <a:r>
              <a:rPr lang="en"/>
              <a:t>Vs.</a:t>
            </a:r>
            <a:endParaRPr/>
          </a:p>
          <a:p>
            <a:pPr marL="0" lvl="0" indent="0" algn="ctr" rtl="0">
              <a:spcBef>
                <a:spcPts val="1600"/>
              </a:spcBef>
              <a:spcAft>
                <a:spcPts val="0"/>
              </a:spcAft>
              <a:buNone/>
            </a:pPr>
            <a:r>
              <a:rPr lang="en"/>
              <a:t>Every property in Azure is protected by Azure's infrastructure DDoS (Basic) Protection at no additional cost. </a:t>
            </a:r>
            <a:endParaRPr/>
          </a:p>
          <a:p>
            <a:pPr marL="0" lvl="0" indent="0" algn="ctr" rtl="0">
              <a:spcBef>
                <a:spcPts val="1600"/>
              </a:spcBef>
              <a:spcAft>
                <a:spcPts val="0"/>
              </a:spcAft>
              <a:buNone/>
            </a:pPr>
            <a:endParaRPr/>
          </a:p>
          <a:p>
            <a:pPr marL="0" lvl="0" indent="0" algn="ctr" rtl="0">
              <a:spcBef>
                <a:spcPts val="1600"/>
              </a:spcBef>
              <a:spcAft>
                <a:spcPts val="1600"/>
              </a:spcAft>
              <a:buNone/>
            </a:pPr>
            <a:r>
              <a:rPr lang="en" u="sng">
                <a:solidFill>
                  <a:schemeClr val="hlink"/>
                </a:solidFill>
                <a:hlinkClick r:id="rId3"/>
              </a:rPr>
              <a:t>https://docs.microsoft.com/pt-br/azure/ddos-protection/ddos-protection-overview</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3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Security Center</a:t>
            </a:r>
            <a:endParaRPr/>
          </a:p>
        </p:txBody>
      </p:sp>
      <p:sp>
        <p:nvSpPr>
          <p:cNvPr id="781" name="Google Shape;781;p13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Security Center is a unified infrastructure security management system that strengthens the security posture of your data centers, and provides advanced threat protection across your </a:t>
            </a:r>
            <a:r>
              <a:rPr lang="en" u="sng"/>
              <a:t>hybrid</a:t>
            </a:r>
            <a:r>
              <a:rPr lang="en"/>
              <a:t> workloads in the cloud - whether they're in Azure or not - as well as on premises.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3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Center _ Overview</a:t>
            </a:r>
            <a:endParaRPr/>
          </a:p>
        </p:txBody>
      </p:sp>
      <p:pic>
        <p:nvPicPr>
          <p:cNvPr id="787" name="Google Shape;787;p134"/>
          <p:cNvPicPr preferRelativeResize="0"/>
          <p:nvPr/>
        </p:nvPicPr>
        <p:blipFill>
          <a:blip r:embed="rId3">
            <a:alphaModFix/>
          </a:blip>
          <a:stretch>
            <a:fillRect/>
          </a:stretch>
        </p:blipFill>
        <p:spPr>
          <a:xfrm>
            <a:off x="311700" y="1170125"/>
            <a:ext cx="5948631" cy="36685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3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Defender</a:t>
            </a:r>
            <a:endParaRPr/>
          </a:p>
        </p:txBody>
      </p:sp>
      <p:sp>
        <p:nvSpPr>
          <p:cNvPr id="793" name="Google Shape;793;p13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Defender provides security alerts and advanced threat protection for virtual machines, SQL databases, containers, web applications, your network, and more.</a:t>
            </a:r>
            <a:endParaRPr/>
          </a:p>
          <a:p>
            <a:pPr marL="0" lvl="0" indent="0" algn="just" rtl="0">
              <a:spcBef>
                <a:spcPts val="1600"/>
              </a:spcBef>
              <a:spcAft>
                <a:spcPts val="0"/>
              </a:spcAft>
              <a:buNone/>
            </a:pPr>
            <a:endParaRPr/>
          </a:p>
          <a:p>
            <a:pPr marL="0" lvl="0" indent="0" algn="just" rtl="0">
              <a:spcBef>
                <a:spcPts val="1600"/>
              </a:spcBef>
              <a:spcAft>
                <a:spcPts val="0"/>
              </a:spcAft>
              <a:buClr>
                <a:schemeClr val="dk1"/>
              </a:buClr>
              <a:buSzPts val="1100"/>
              <a:buFont typeface="Arial"/>
              <a:buNone/>
            </a:pPr>
            <a:r>
              <a:rPr lang="en" u="sng">
                <a:solidFill>
                  <a:schemeClr val="hlink"/>
                </a:solidFill>
                <a:hlinkClick r:id="rId3"/>
              </a:rPr>
              <a:t>https://docs.microsoft.com/pt-br/azure/security-center/azure-defender</a:t>
            </a:r>
            <a:endParaRPr/>
          </a:p>
          <a:p>
            <a:pPr marL="0" lvl="0" indent="0" algn="just"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serverless computing?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7" name="Google Shape;97;p1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Overlapping with PaaS, serverless computing enables developers to build applications faster by eliminating the need for them to manage infrastructure. With serverless applications, the cloud service provider automatically provisions, scales, and manages the infrastructure required to run the code. Serverless architectures are highly scalable and event-driven. They use resources only when a specific function or trigger occurs.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3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Key Vault</a:t>
            </a:r>
            <a:endParaRPr/>
          </a:p>
        </p:txBody>
      </p:sp>
      <p:sp>
        <p:nvSpPr>
          <p:cNvPr id="799" name="Google Shape;799;p13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Secrets Management </a:t>
            </a:r>
            <a:endParaRPr/>
          </a:p>
          <a:p>
            <a:pPr marL="457200" lvl="0" indent="-323850" algn="just" rtl="0">
              <a:spcBef>
                <a:spcPts val="0"/>
              </a:spcBef>
              <a:spcAft>
                <a:spcPts val="0"/>
              </a:spcAft>
              <a:buSzPts val="1500"/>
              <a:buChar char="●"/>
            </a:pPr>
            <a:r>
              <a:rPr lang="en"/>
              <a:t>Key Management </a:t>
            </a:r>
            <a:endParaRPr/>
          </a:p>
          <a:p>
            <a:pPr marL="457200" lvl="0" indent="-323850" algn="just" rtl="0">
              <a:spcBef>
                <a:spcPts val="0"/>
              </a:spcBef>
              <a:spcAft>
                <a:spcPts val="0"/>
              </a:spcAft>
              <a:buSzPts val="1500"/>
              <a:buChar char="●"/>
            </a:pPr>
            <a:r>
              <a:rPr lang="en"/>
              <a:t>Certificate Management </a:t>
            </a:r>
            <a:endParaRPr/>
          </a:p>
          <a:p>
            <a:pPr marL="0" lvl="0" indent="0" algn="just" rtl="0">
              <a:spcBef>
                <a:spcPts val="1600"/>
              </a:spcBef>
              <a:spcAft>
                <a:spcPts val="1600"/>
              </a:spcAft>
              <a:buNone/>
            </a:pPr>
            <a:r>
              <a:rPr lang="en"/>
              <a:t>service tiers: Standard, which encrypts with a software key, and a Premium tier, which includes hardware security module(HSM)-protected keys.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3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Information Protection</a:t>
            </a:r>
            <a:endParaRPr/>
          </a:p>
        </p:txBody>
      </p:sp>
      <p:sp>
        <p:nvSpPr>
          <p:cNvPr id="805" name="Google Shape;805;p13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Information Protection (AIP) is a cloud-based solution that enables organizations to discover, classify, and protect documents and emails by applying labels to content.</a:t>
            </a:r>
            <a:endParaRPr/>
          </a:p>
          <a:p>
            <a:pPr marL="0" lvl="0" indent="0" algn="just" rtl="0">
              <a:spcBef>
                <a:spcPts val="1600"/>
              </a:spcBef>
              <a:spcAft>
                <a:spcPts val="0"/>
              </a:spcAft>
              <a:buClr>
                <a:schemeClr val="dk1"/>
              </a:buClr>
              <a:buSzPts val="1100"/>
              <a:buFont typeface="Arial"/>
              <a:buNone/>
            </a:pPr>
            <a:r>
              <a:rPr lang="en"/>
              <a:t>AIP is part of the Microsoft Information Protection (MIP) solution, and extends the labeling and classification functionality provided by Microsoft 365.</a:t>
            </a:r>
            <a:endParaRPr/>
          </a:p>
          <a:p>
            <a:pPr marL="0" lvl="0" indent="0" algn="just" rtl="0">
              <a:spcBef>
                <a:spcPts val="1600"/>
              </a:spcBef>
              <a:spcAft>
                <a:spcPts val="1600"/>
              </a:spcAft>
              <a:buNone/>
            </a:pPr>
            <a:endParaRPr/>
          </a:p>
        </p:txBody>
      </p:sp>
      <p:pic>
        <p:nvPicPr>
          <p:cNvPr id="806" name="Google Shape;806;p137"/>
          <p:cNvPicPr preferRelativeResize="0"/>
          <p:nvPr/>
        </p:nvPicPr>
        <p:blipFill rotWithShape="1">
          <a:blip r:embed="rId3">
            <a:alphaModFix/>
          </a:blip>
          <a:srcRect t="16677" b="4171"/>
          <a:stretch/>
        </p:blipFill>
        <p:spPr>
          <a:xfrm>
            <a:off x="405350" y="3633150"/>
            <a:ext cx="5457825" cy="12364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3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threat protection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812" name="Google Shape;812;p13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offers built in threat protection functionality through services such as Azure Active Directory (Azure AD), Azure Monitor logs, and Azure Security Center.</a:t>
            </a:r>
            <a:endParaRPr/>
          </a:p>
        </p:txBody>
      </p:sp>
      <p:pic>
        <p:nvPicPr>
          <p:cNvPr id="813" name="Google Shape;813;p138"/>
          <p:cNvPicPr preferRelativeResize="0"/>
          <p:nvPr/>
        </p:nvPicPr>
        <p:blipFill rotWithShape="1">
          <a:blip r:embed="rId3">
            <a:alphaModFix/>
          </a:blip>
          <a:srcRect b="2037"/>
          <a:stretch/>
        </p:blipFill>
        <p:spPr>
          <a:xfrm>
            <a:off x="311700" y="2264450"/>
            <a:ext cx="4221951" cy="27388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Sentinel</a:t>
            </a:r>
            <a:endParaRPr/>
          </a:p>
        </p:txBody>
      </p:sp>
      <p:sp>
        <p:nvSpPr>
          <p:cNvPr id="819" name="Google Shape;819;p13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Microsoft Azure Sentinel is a scalable, cloud-native, security information event management (SIEM) and security orchestration automated response (SOAR) solution. Azure Sentinel delivers intelligent security analytics and threat intelligence across the enterprise, providing a single solution for alert detection, threat visibility, proactive hunting, and threat response.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4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Sentinel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825" name="Google Shape;825;p140"/>
          <p:cNvPicPr preferRelativeResize="0"/>
          <p:nvPr/>
        </p:nvPicPr>
        <p:blipFill>
          <a:blip r:embed="rId3">
            <a:alphaModFix/>
          </a:blip>
          <a:stretch>
            <a:fillRect/>
          </a:stretch>
        </p:blipFill>
        <p:spPr>
          <a:xfrm>
            <a:off x="311700" y="1303350"/>
            <a:ext cx="3548730" cy="3668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Dedicated Hosts</a:t>
            </a:r>
            <a:endParaRPr/>
          </a:p>
        </p:txBody>
      </p:sp>
      <p:sp>
        <p:nvSpPr>
          <p:cNvPr id="831" name="Google Shape;831;p14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Dedicated Host is a service that provides physical servers - able to host one or more virtual machines - dedicated to one Azure subscription. Dedicated hosts are the same physical servers used in our data centers, provided as a resource.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4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Identity Services / Compliance</a:t>
            </a:r>
            <a:endParaRPr/>
          </a:p>
        </p:txBody>
      </p:sp>
      <p:sp>
        <p:nvSpPr>
          <p:cNvPr id="841" name="Google Shape;841;p14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Azure Active Directory</a:t>
            </a:r>
            <a:endParaRPr/>
          </a:p>
          <a:p>
            <a:pPr marL="457200" lvl="0" indent="-323850" algn="just" rtl="0">
              <a:spcBef>
                <a:spcPts val="0"/>
              </a:spcBef>
              <a:spcAft>
                <a:spcPts val="0"/>
              </a:spcAft>
              <a:buSzPts val="1500"/>
              <a:buChar char="●"/>
            </a:pPr>
            <a:r>
              <a:rPr lang="en"/>
              <a:t>Single Sign-On</a:t>
            </a:r>
            <a:endParaRPr/>
          </a:p>
          <a:p>
            <a:pPr marL="457200" lvl="0" indent="-323850" algn="just" rtl="0">
              <a:spcBef>
                <a:spcPts val="0"/>
              </a:spcBef>
              <a:spcAft>
                <a:spcPts val="0"/>
              </a:spcAft>
              <a:buSzPts val="1500"/>
              <a:buChar char="●"/>
            </a:pPr>
            <a:r>
              <a:rPr lang="en"/>
              <a:t>Multi-Factor Authentication</a:t>
            </a:r>
            <a:endParaRPr/>
          </a:p>
          <a:p>
            <a:pPr marL="457200" lvl="0" indent="-323850" algn="just" rtl="0">
              <a:spcBef>
                <a:spcPts val="0"/>
              </a:spcBef>
              <a:spcAft>
                <a:spcPts val="0"/>
              </a:spcAft>
              <a:buSzPts val="1500"/>
              <a:buChar char="●"/>
            </a:pPr>
            <a:r>
              <a:rPr lang="en"/>
              <a:t>Azure Policy</a:t>
            </a:r>
            <a:endParaRPr/>
          </a:p>
          <a:p>
            <a:pPr marL="457200" lvl="0" indent="-323850" algn="just" rtl="0">
              <a:spcBef>
                <a:spcPts val="0"/>
              </a:spcBef>
              <a:spcAft>
                <a:spcPts val="0"/>
              </a:spcAft>
              <a:buSzPts val="1500"/>
              <a:buChar char="●"/>
            </a:pPr>
            <a:r>
              <a:rPr lang="en"/>
              <a:t>Azure RBAC</a:t>
            </a:r>
            <a:endParaRPr/>
          </a:p>
          <a:p>
            <a:pPr marL="457200" lvl="0" indent="-323850" algn="just" rtl="0">
              <a:spcBef>
                <a:spcPts val="0"/>
              </a:spcBef>
              <a:spcAft>
                <a:spcPts val="0"/>
              </a:spcAft>
              <a:buSzPts val="1500"/>
              <a:buChar char="●"/>
            </a:pPr>
            <a:r>
              <a:rPr lang="en"/>
              <a:t>Azure Monitor</a:t>
            </a:r>
            <a:endParaRPr/>
          </a:p>
          <a:p>
            <a:pPr marL="457200" lvl="0" indent="-323850" algn="just" rtl="0">
              <a:spcBef>
                <a:spcPts val="0"/>
              </a:spcBef>
              <a:spcAft>
                <a:spcPts val="0"/>
              </a:spcAft>
              <a:buSzPts val="1500"/>
              <a:buChar char="●"/>
            </a:pPr>
            <a:r>
              <a:rPr lang="en"/>
              <a:t>Azure Health</a:t>
            </a:r>
            <a:endParaRPr/>
          </a:p>
          <a:p>
            <a:pPr marL="457200" lvl="0" indent="-323850" algn="just" rtl="0">
              <a:spcBef>
                <a:spcPts val="0"/>
              </a:spcBef>
              <a:spcAft>
                <a:spcPts val="0"/>
              </a:spcAft>
              <a:buSzPts val="1500"/>
              <a:buChar char="●"/>
            </a:pPr>
            <a:r>
              <a:rPr lang="en"/>
              <a:t>Compliance</a:t>
            </a:r>
            <a:endParaRPr/>
          </a:p>
          <a:p>
            <a:pPr marL="0" lvl="0" indent="0" algn="just" rtl="0">
              <a:spcBef>
                <a:spcPts val="1600"/>
              </a:spcBef>
              <a:spcAft>
                <a:spcPts val="160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4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Active Directory vs. Azure Active Directory</a:t>
            </a:r>
            <a:endParaRPr/>
          </a:p>
        </p:txBody>
      </p:sp>
      <p:sp>
        <p:nvSpPr>
          <p:cNvPr id="847" name="Google Shape;847;p144"/>
          <p:cNvSpPr txBox="1">
            <a:spLocks noGrp="1"/>
          </p:cNvSpPr>
          <p:nvPr>
            <p:ph type="body" idx="1"/>
          </p:nvPr>
        </p:nvSpPr>
        <p:spPr>
          <a:xfrm>
            <a:off x="311700" y="2001975"/>
            <a:ext cx="5775900" cy="23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1"/>
              <a:t>AD  !=  AAD</a:t>
            </a:r>
            <a:endParaRPr sz="3500" b="1"/>
          </a:p>
          <a:p>
            <a:pPr marL="0" lvl="0" indent="0" algn="ctr" rtl="0">
              <a:spcBef>
                <a:spcPts val="1600"/>
              </a:spcBef>
              <a:spcAft>
                <a:spcPts val="1600"/>
              </a:spcAft>
              <a:buNone/>
            </a:pPr>
            <a:r>
              <a:rPr lang="en" b="1" u="sng">
                <a:solidFill>
                  <a:schemeClr val="hlink"/>
                </a:solidFill>
                <a:hlinkClick r:id="rId3"/>
              </a:rPr>
              <a:t>https://docs.microsoft.com/pt-br/azure/active-directory/fundamentals/active-directory-compare-azure-ad-to-ad</a:t>
            </a:r>
            <a:endParaRPr sz="600" b="1"/>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Active Directory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853" name="Google Shape;853;p14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Active Directory is the next evolution of identity and access management solutions for the cloud. Microsoft introduced Active Directory Domain Services in Windows 2000 to give organizations the ability to manage multiple </a:t>
            </a:r>
            <a:r>
              <a:rPr lang="en" u="sng"/>
              <a:t>on-premises</a:t>
            </a:r>
            <a:r>
              <a:rPr lang="en"/>
              <a:t> infrastructure components and systems using a single identity per user.</a:t>
            </a:r>
            <a:endParaRPr/>
          </a:p>
          <a:p>
            <a:pPr marL="0" lvl="0" indent="0" algn="just" rtl="0">
              <a:spcBef>
                <a:spcPts val="1600"/>
              </a:spcBef>
              <a:spcAft>
                <a:spcPts val="0"/>
              </a:spcAft>
              <a:buClr>
                <a:schemeClr val="dk1"/>
              </a:buClr>
              <a:buSzPts val="1100"/>
              <a:buFont typeface="Arial"/>
              <a:buNone/>
            </a:pPr>
            <a:r>
              <a:rPr lang="en"/>
              <a:t>Azure AD takes this approach to the next level by providing organizations with an Identity as a Service (IDaaS) solution for all their apps across </a:t>
            </a:r>
            <a:r>
              <a:rPr lang="en" u="sng"/>
              <a:t>cloud and on-premises.</a:t>
            </a:r>
            <a:endParaRPr u="sng"/>
          </a:p>
          <a:p>
            <a:pPr marL="0" lvl="0" indent="0" algn="just"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Types</a:t>
            </a:r>
            <a:endParaRPr/>
          </a:p>
        </p:txBody>
      </p:sp>
      <p:pic>
        <p:nvPicPr>
          <p:cNvPr id="103" name="Google Shape;103;p20"/>
          <p:cNvPicPr preferRelativeResize="0"/>
          <p:nvPr/>
        </p:nvPicPr>
        <p:blipFill>
          <a:blip r:embed="rId3">
            <a:alphaModFix/>
          </a:blip>
          <a:stretch>
            <a:fillRect/>
          </a:stretch>
        </p:blipFill>
        <p:spPr>
          <a:xfrm>
            <a:off x="311700" y="1261950"/>
            <a:ext cx="5498171" cy="3668575"/>
          </a:xfrm>
          <a:prstGeom prst="rect">
            <a:avLst/>
          </a:prstGeom>
          <a:noFill/>
          <a:ln>
            <a:noFill/>
          </a:ln>
        </p:spPr>
      </p:pic>
      <p:sp>
        <p:nvSpPr>
          <p:cNvPr id="104" name="Google Shape;104;p20"/>
          <p:cNvSpPr txBox="1"/>
          <p:nvPr/>
        </p:nvSpPr>
        <p:spPr>
          <a:xfrm>
            <a:off x="951600" y="1591775"/>
            <a:ext cx="839100" cy="58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Open Sans"/>
                <a:ea typeface="Open Sans"/>
                <a:cs typeface="Open Sans"/>
                <a:sym typeface="Open Sans"/>
              </a:rPr>
              <a:t>Private</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Cloud</a:t>
            </a:r>
            <a:endParaRPr sz="1000" b="1">
              <a:latin typeface="Open Sans"/>
              <a:ea typeface="Open Sans"/>
              <a:cs typeface="Open Sans"/>
              <a:sym typeface="Open Sans"/>
            </a:endParaRPr>
          </a:p>
        </p:txBody>
      </p:sp>
      <p:sp>
        <p:nvSpPr>
          <p:cNvPr id="105" name="Google Shape;105;p20"/>
          <p:cNvSpPr txBox="1"/>
          <p:nvPr/>
        </p:nvSpPr>
        <p:spPr>
          <a:xfrm>
            <a:off x="4884450" y="1591775"/>
            <a:ext cx="839100" cy="58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Open Sans"/>
                <a:ea typeface="Open Sans"/>
                <a:cs typeface="Open Sans"/>
                <a:sym typeface="Open Sans"/>
              </a:rPr>
              <a:t>Public</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Cloud</a:t>
            </a:r>
            <a:endParaRPr sz="1000" b="1">
              <a:latin typeface="Open Sans"/>
              <a:ea typeface="Open Sans"/>
              <a:cs typeface="Open Sans"/>
              <a:sym typeface="Open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Azure Active Directory</a:t>
            </a:r>
            <a:endParaRPr/>
          </a:p>
        </p:txBody>
      </p:sp>
      <p:sp>
        <p:nvSpPr>
          <p:cNvPr id="859" name="Google Shape;859;p146"/>
          <p:cNvSpPr txBox="1">
            <a:spLocks noGrp="1"/>
          </p:cNvSpPr>
          <p:nvPr>
            <p:ph type="body" idx="1"/>
          </p:nvPr>
        </p:nvSpPr>
        <p:spPr>
          <a:xfrm>
            <a:off x="311700" y="1228675"/>
            <a:ext cx="84270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Home do Portal  (menu hamburger) → Azure Active Directory</a:t>
            </a:r>
            <a:endParaRPr/>
          </a:p>
          <a:p>
            <a:pPr marL="457200" lvl="0" indent="-323850" algn="just" rtl="0">
              <a:spcBef>
                <a:spcPts val="0"/>
              </a:spcBef>
              <a:spcAft>
                <a:spcPts val="0"/>
              </a:spcAft>
              <a:buSzPts val="1500"/>
              <a:buChar char="●"/>
            </a:pPr>
            <a:r>
              <a:rPr lang="en"/>
              <a:t>Users → Mostrar que já existe um usuário cadastrado (conta azure)</a:t>
            </a:r>
            <a:endParaRPr/>
          </a:p>
          <a:p>
            <a:pPr marL="457200" lvl="0" indent="-323850" algn="just" rtl="0">
              <a:spcBef>
                <a:spcPts val="0"/>
              </a:spcBef>
              <a:spcAft>
                <a:spcPts val="0"/>
              </a:spcAft>
              <a:buSzPts val="1500"/>
              <a:buChar char="●"/>
            </a:pPr>
            <a:r>
              <a:rPr lang="en"/>
              <a:t>Criar o usuário labs → Labs User</a:t>
            </a:r>
            <a:endParaRPr/>
          </a:p>
          <a:p>
            <a:pPr marL="457200" lvl="0" indent="-323850" algn="just" rtl="0">
              <a:spcBef>
                <a:spcPts val="0"/>
              </a:spcBef>
              <a:spcAft>
                <a:spcPts val="0"/>
              </a:spcAft>
              <a:buSzPts val="1500"/>
              <a:buChar char="●"/>
            </a:pPr>
            <a:r>
              <a:rPr lang="en"/>
              <a:t>Voltar no Users e comparar o source Microsoft Account vs AAD</a:t>
            </a:r>
            <a:endParaRPr/>
          </a:p>
          <a:p>
            <a:pPr marL="457200" lvl="0" indent="-323850" algn="just" rtl="0">
              <a:spcBef>
                <a:spcPts val="0"/>
              </a:spcBef>
              <a:spcAft>
                <a:spcPts val="0"/>
              </a:spcAft>
              <a:buSzPts val="1500"/>
              <a:buChar char="●"/>
            </a:pPr>
            <a:r>
              <a:rPr lang="en"/>
              <a:t>Criar um Grupo → Developers e adicionar o usuário Labs Users</a:t>
            </a:r>
            <a:endParaRPr/>
          </a:p>
          <a:p>
            <a:pPr marL="457200" lvl="0" indent="-323850" algn="just" rtl="0">
              <a:spcBef>
                <a:spcPts val="0"/>
              </a:spcBef>
              <a:spcAft>
                <a:spcPts val="0"/>
              </a:spcAft>
              <a:buSzPts val="1500"/>
              <a:buChar char="●"/>
            </a:pPr>
            <a:r>
              <a:rPr lang="en"/>
              <a:t>Não remover até o próximo lab</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Sign-ON - SSO</a:t>
            </a:r>
            <a:endParaRPr/>
          </a:p>
        </p:txBody>
      </p:sp>
      <p:sp>
        <p:nvSpPr>
          <p:cNvPr id="865" name="Google Shape;865;p14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With single sign-on, users sign in once with one account to access domain-joined devices, company resources, software as a service (SaaS) applications, and web applications. After signing in, the user can launch applications from the Office 365 portal or My Apps. Administrators can centralize user account management, and automatically add or remove user access to applications based on group membership.</a:t>
            </a:r>
            <a:endParaRPr/>
          </a:p>
          <a:p>
            <a:pPr marL="0" lvl="0" indent="0" algn="just" rtl="0">
              <a:spcBef>
                <a:spcPts val="1600"/>
              </a:spcBef>
              <a:spcAft>
                <a:spcPts val="1600"/>
              </a:spcAft>
              <a:buNone/>
            </a:pPr>
            <a:r>
              <a:rPr lang="en" sz="1100" u="sng">
                <a:solidFill>
                  <a:schemeClr val="hlink"/>
                </a:solidFill>
                <a:hlinkClick r:id="rId3"/>
              </a:rPr>
              <a:t>https://docs.microsoft.com/pt-br/azure/active-directory/manage-apps/sso-options</a:t>
            </a:r>
            <a:endParaRPr sz="10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AD Multi-Factor Authentication</a:t>
            </a:r>
            <a:endParaRPr/>
          </a:p>
        </p:txBody>
      </p:sp>
      <p:sp>
        <p:nvSpPr>
          <p:cNvPr id="871" name="Google Shape;871;p14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Multi-factor authentication is a process where a user is prompted during the sign-in process for an additional form of identification, such as to enter a code on their cellphone or to provide a fingerprint scan.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Policy</a:t>
            </a:r>
            <a:endParaRPr/>
          </a:p>
        </p:txBody>
      </p:sp>
      <p:sp>
        <p:nvSpPr>
          <p:cNvPr id="877" name="Google Shape;877;p14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Policy helps to enforce organizational standards and to assess compliance at-scale. Through its compliance dashboard, it provides an aggregated view to evaluate the overall state of the environment, with the ability to drill down to the per-resource, per-policy granularity. </a:t>
            </a:r>
            <a:endParaRPr/>
          </a:p>
          <a:p>
            <a:pPr marL="0" lvl="0" indent="0" algn="just" rtl="0">
              <a:spcBef>
                <a:spcPts val="1600"/>
              </a:spcBef>
              <a:spcAft>
                <a:spcPts val="0"/>
              </a:spcAft>
              <a:buNone/>
            </a:pPr>
            <a:r>
              <a:rPr lang="en"/>
              <a:t>Common use cases for Azure Policy include implementing governance for resource consistency, regulatory compliance, security, cost, and management. </a:t>
            </a:r>
            <a:endParaRPr/>
          </a:p>
          <a:p>
            <a:pPr marL="0" lvl="0" indent="0" algn="just" rtl="0">
              <a:spcBef>
                <a:spcPts val="1600"/>
              </a:spcBef>
              <a:spcAft>
                <a:spcPts val="160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5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RBAC</a:t>
            </a:r>
            <a:endParaRPr/>
          </a:p>
        </p:txBody>
      </p:sp>
      <p:sp>
        <p:nvSpPr>
          <p:cNvPr id="883" name="Google Shape;883;p15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role-based access control (Azure </a:t>
            </a:r>
            <a:r>
              <a:rPr lang="en" u="sng"/>
              <a:t>RBAC</a:t>
            </a:r>
            <a:r>
              <a:rPr lang="en"/>
              <a:t>) helps you manage who has access to Azure resources, what they can do with those resources, and what areas they have access to.</a:t>
            </a:r>
            <a:endParaRPr/>
          </a:p>
          <a:p>
            <a:pPr marL="0" lvl="0" indent="0" algn="just" rtl="0">
              <a:spcBef>
                <a:spcPts val="1600"/>
              </a:spcBef>
              <a:spcAft>
                <a:spcPts val="0"/>
              </a:spcAft>
              <a:buNone/>
            </a:pPr>
            <a:r>
              <a:rPr lang="en"/>
              <a:t>Azure RBAC is an </a:t>
            </a:r>
            <a:r>
              <a:rPr lang="en" u="sng"/>
              <a:t>authorization system</a:t>
            </a:r>
            <a:r>
              <a:rPr lang="en"/>
              <a:t> built on Azure Resource Manager</a:t>
            </a:r>
            <a:endParaRPr/>
          </a:p>
          <a:p>
            <a:pPr marL="0" lvl="0" indent="0" algn="just" rtl="0">
              <a:spcBef>
                <a:spcPts val="1600"/>
              </a:spcBef>
              <a:spcAft>
                <a:spcPts val="160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5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Roles</a:t>
            </a:r>
            <a:endParaRPr/>
          </a:p>
        </p:txBody>
      </p:sp>
      <p:sp>
        <p:nvSpPr>
          <p:cNvPr id="889" name="Google Shape;889;p151"/>
          <p:cNvSpPr txBox="1">
            <a:spLocks noGrp="1"/>
          </p:cNvSpPr>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Aproveitando lab passado</a:t>
            </a:r>
            <a:endParaRPr/>
          </a:p>
          <a:p>
            <a:pPr marL="457200" lvl="0" indent="-323850" algn="just" rtl="0">
              <a:spcBef>
                <a:spcPts val="0"/>
              </a:spcBef>
              <a:spcAft>
                <a:spcPts val="0"/>
              </a:spcAft>
              <a:buSzPts val="1500"/>
              <a:buChar char="●"/>
            </a:pPr>
            <a:r>
              <a:rPr lang="en"/>
              <a:t>Selecionar o usuário LABS → assigned roles → add assignments</a:t>
            </a:r>
            <a:endParaRPr/>
          </a:p>
          <a:p>
            <a:pPr marL="457200" lvl="0" indent="-323850" algn="just" rtl="0">
              <a:spcBef>
                <a:spcPts val="0"/>
              </a:spcBef>
              <a:spcAft>
                <a:spcPts val="0"/>
              </a:spcAft>
              <a:buSzPts val="1500"/>
              <a:buChar char="●"/>
            </a:pPr>
            <a:r>
              <a:rPr lang="en"/>
              <a:t>Adicionar a role user administrator</a:t>
            </a:r>
            <a:endParaRPr/>
          </a:p>
          <a:p>
            <a:pPr marL="457200" lvl="0" indent="-323850" algn="just" rtl="0">
              <a:spcBef>
                <a:spcPts val="0"/>
              </a:spcBef>
              <a:spcAft>
                <a:spcPts val="0"/>
              </a:spcAft>
              <a:buSzPts val="1500"/>
              <a:buChar char="●"/>
            </a:pPr>
            <a:r>
              <a:rPr lang="en"/>
              <a:t>Logar com o o usuários labs (janela anônima) e criar um usuário labs2</a:t>
            </a:r>
            <a:endParaRPr/>
          </a:p>
          <a:p>
            <a:pPr marL="457200" lvl="0" indent="-323850" algn="just" rtl="0">
              <a:spcBef>
                <a:spcPts val="0"/>
              </a:spcBef>
              <a:spcAft>
                <a:spcPts val="0"/>
              </a:spcAft>
              <a:buSzPts val="1500"/>
              <a:buChar char="●"/>
            </a:pPr>
            <a:r>
              <a:rPr lang="en"/>
              <a:t>Excluir os usuários e grupos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5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Monitor</a:t>
            </a:r>
            <a:endParaRPr/>
          </a:p>
        </p:txBody>
      </p:sp>
      <p:sp>
        <p:nvSpPr>
          <p:cNvPr id="895" name="Google Shape;895;p15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 It delivers a comprehensive solution for collecting, analyzing, and acting on telemetry from your cloud and on-premises environments. This information helps you understand how your applications are performing and proactively identify issues affecting them and the resources they depend on.</a:t>
            </a:r>
            <a:endParaRPr/>
          </a:p>
          <a:p>
            <a:pPr marL="0" lvl="0" indent="0" algn="just" rtl="0">
              <a:spcBef>
                <a:spcPts val="1600"/>
              </a:spcBef>
              <a:spcAft>
                <a:spcPts val="0"/>
              </a:spcAft>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5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Monitor examples</a:t>
            </a:r>
            <a:endParaRPr/>
          </a:p>
        </p:txBody>
      </p:sp>
      <p:sp>
        <p:nvSpPr>
          <p:cNvPr id="901" name="Google Shape;901;p15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Detect and diagnose issues across applications and dependencies with Application Insights.</a:t>
            </a:r>
            <a:endParaRPr/>
          </a:p>
          <a:p>
            <a:pPr marL="457200" lvl="0" indent="-323850" algn="just" rtl="0">
              <a:spcBef>
                <a:spcPts val="0"/>
              </a:spcBef>
              <a:spcAft>
                <a:spcPts val="0"/>
              </a:spcAft>
              <a:buSzPts val="1500"/>
              <a:buChar char="●"/>
            </a:pPr>
            <a:r>
              <a:rPr lang="en"/>
              <a:t>Drill into your monitoring data with Log Analytics for troubleshooting and deep diagnostics.</a:t>
            </a:r>
            <a:endParaRPr/>
          </a:p>
          <a:p>
            <a:pPr marL="457200" lvl="0" indent="-323850" algn="just" rtl="0">
              <a:spcBef>
                <a:spcPts val="0"/>
              </a:spcBef>
              <a:spcAft>
                <a:spcPts val="0"/>
              </a:spcAft>
              <a:buSzPts val="1500"/>
              <a:buChar char="●"/>
            </a:pPr>
            <a:r>
              <a:rPr lang="en"/>
              <a:t>Support operations at scale with smart alerts and automated actions.</a:t>
            </a:r>
            <a:endParaRPr/>
          </a:p>
          <a:p>
            <a:pPr marL="457200" lvl="0" indent="-323850" algn="just" rtl="0">
              <a:spcBef>
                <a:spcPts val="0"/>
              </a:spcBef>
              <a:spcAft>
                <a:spcPts val="0"/>
              </a:spcAft>
              <a:buSzPts val="1500"/>
              <a:buChar char="●"/>
            </a:pPr>
            <a:r>
              <a:rPr lang="en"/>
              <a:t>Create visualizations with Azure dashboards and workbooks.</a:t>
            </a:r>
            <a:endParaRPr/>
          </a:p>
          <a:p>
            <a:pPr marL="457200" lvl="0" indent="-323850" algn="just" rtl="0">
              <a:spcBef>
                <a:spcPts val="0"/>
              </a:spcBef>
              <a:spcAft>
                <a:spcPts val="0"/>
              </a:spcAft>
              <a:buSzPts val="1500"/>
              <a:buChar char="●"/>
            </a:pPr>
            <a:r>
              <a:rPr lang="en"/>
              <a:t>Collect data from monitored resources using Azure Monitor Metrics.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5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LAB-Monitor</a:t>
            </a:r>
            <a:endParaRPr/>
          </a:p>
        </p:txBody>
      </p:sp>
      <p:sp>
        <p:nvSpPr>
          <p:cNvPr id="907" name="Google Shape;907;p15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Criar uma VM e marcar o os guest logs</a:t>
            </a:r>
            <a:endParaRPr/>
          </a:p>
          <a:p>
            <a:pPr marL="457200" lvl="0" indent="-323850" algn="just" rtl="0">
              <a:spcBef>
                <a:spcPts val="0"/>
              </a:spcBef>
              <a:spcAft>
                <a:spcPts val="0"/>
              </a:spcAft>
              <a:buSzPts val="1500"/>
              <a:buChar char="●"/>
            </a:pPr>
            <a:r>
              <a:rPr lang="en"/>
              <a:t>No monitor clicar em metrics e mostrar (network ot) opção de adicionar ao dashboard</a:t>
            </a:r>
            <a:endParaRPr/>
          </a:p>
          <a:p>
            <a:pPr marL="457200" lvl="0" indent="-323850" algn="just" rtl="0">
              <a:spcBef>
                <a:spcPts val="0"/>
              </a:spcBef>
              <a:spcAft>
                <a:spcPts val="0"/>
              </a:spcAft>
              <a:buSzPts val="1500"/>
              <a:buChar char="●"/>
            </a:pPr>
            <a:r>
              <a:rPr lang="en"/>
              <a:t>Monitor → insights → vm → performance</a:t>
            </a:r>
            <a:endParaRPr/>
          </a:p>
          <a:p>
            <a:pPr marL="457200" lvl="0" indent="-323850" algn="just" rtl="0">
              <a:spcBef>
                <a:spcPts val="0"/>
              </a:spcBef>
              <a:spcAft>
                <a:spcPts val="0"/>
              </a:spcAft>
              <a:buSzPts val="1500"/>
              <a:buChar char="●"/>
            </a:pPr>
            <a:r>
              <a:rPr lang="en"/>
              <a:t>Logar na vm e rodar o script: while true; do echo "teste"; done;</a:t>
            </a:r>
            <a:endParaRPr/>
          </a:p>
          <a:p>
            <a:pPr marL="457200" lvl="0" indent="-323850" algn="just" rtl="0">
              <a:spcBef>
                <a:spcPts val="0"/>
              </a:spcBef>
              <a:spcAft>
                <a:spcPts val="0"/>
              </a:spcAft>
              <a:buSzPts val="1500"/>
              <a:buChar char="●"/>
            </a:pPr>
            <a:r>
              <a:rPr lang="en"/>
              <a:t>Mostrar na performance</a:t>
            </a:r>
            <a:endParaRPr/>
          </a:p>
          <a:p>
            <a:pPr marL="457200" lvl="0" indent="-323850" algn="just" rtl="0">
              <a:spcBef>
                <a:spcPts val="0"/>
              </a:spcBef>
              <a:spcAft>
                <a:spcPts val="0"/>
              </a:spcAft>
              <a:buSzPts val="1500"/>
              <a:buChar char="●"/>
            </a:pPr>
            <a:r>
              <a:rPr lang="en"/>
              <a:t>Apagar tudo</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5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 Health</a:t>
            </a:r>
            <a:endParaRPr/>
          </a:p>
        </p:txBody>
      </p:sp>
      <p:sp>
        <p:nvSpPr>
          <p:cNvPr id="913" name="Google Shape;913;p15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offers a suite of experiences to keep you informed about the health of your cloud resources. This information includes current and upcoming issues such as service impacting events, planned maintenance, and other changes that may affect your availability.</a:t>
            </a:r>
            <a:endParaRPr/>
          </a:p>
          <a:p>
            <a:pPr marL="0" lvl="0" indent="0" algn="just" rtl="0">
              <a:spcBef>
                <a:spcPts val="1600"/>
              </a:spcBef>
              <a:spcAft>
                <a:spcPts val="0"/>
              </a:spcAft>
              <a:buNone/>
            </a:pPr>
            <a:r>
              <a:rPr lang="en" u="sng"/>
              <a:t>Service Health is available to Azure subscribers at no additional cost.</a:t>
            </a:r>
            <a:endParaRPr u="sng"/>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None/>
            </a:pPr>
            <a:endParaRPr/>
          </a:p>
          <a:p>
            <a:pPr marL="0" lvl="0" indent="0" algn="just"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AWS to Azure services comparison</a:t>
            </a:r>
            <a:endParaRPr/>
          </a:p>
        </p:txBody>
      </p:sp>
      <p:sp>
        <p:nvSpPr>
          <p:cNvPr id="111" name="Google Shape;111;p2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u="sng">
                <a:solidFill>
                  <a:schemeClr val="hlink"/>
                </a:solidFill>
                <a:hlinkClick r:id="rId3"/>
              </a:rPr>
              <a:t>https://docs.microsoft.com/pt-br/azure/architecture/aws-professional/services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5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compliance documentation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19" name="Google Shape;919;p15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Docs</a:t>
            </a:r>
            <a:endParaRPr/>
          </a:p>
          <a:p>
            <a:pPr marL="0" lvl="0" indent="0" algn="just" rtl="0">
              <a:spcBef>
                <a:spcPts val="1600"/>
              </a:spcBef>
              <a:spcAft>
                <a:spcPts val="0"/>
              </a:spcAft>
              <a:buNone/>
            </a:pPr>
            <a:r>
              <a:rPr lang="en" u="sng">
                <a:solidFill>
                  <a:schemeClr val="hlink"/>
                </a:solidFill>
                <a:hlinkClick r:id="rId3"/>
              </a:rPr>
              <a:t>https://docs.microsoft.com/en-us/azure/compliance/</a:t>
            </a:r>
            <a:endParaRPr/>
          </a:p>
          <a:p>
            <a:pPr marL="0" lvl="0" indent="0" algn="just" rtl="0">
              <a:spcBef>
                <a:spcPts val="1600"/>
              </a:spcBef>
              <a:spcAft>
                <a:spcPts val="0"/>
              </a:spcAft>
              <a:buNone/>
            </a:pPr>
            <a:r>
              <a:rPr lang="en"/>
              <a:t>Audit Reports</a:t>
            </a:r>
            <a:endParaRPr/>
          </a:p>
          <a:p>
            <a:pPr marL="0" lvl="0" indent="0" algn="just" rtl="0">
              <a:spcBef>
                <a:spcPts val="1600"/>
              </a:spcBef>
              <a:spcAft>
                <a:spcPts val="1600"/>
              </a:spcAft>
              <a:buNone/>
            </a:pPr>
            <a:r>
              <a:rPr lang="en" u="sng">
                <a:solidFill>
                  <a:schemeClr val="hlink"/>
                </a:solidFill>
                <a:hlinkClick r:id="rId4"/>
              </a:rPr>
              <a:t>https://servicetrust.microsoft.com/</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5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Marcando o exame</a:t>
            </a:r>
            <a:endParaRPr/>
          </a:p>
        </p:txBody>
      </p:sp>
      <p:sp>
        <p:nvSpPr>
          <p:cNvPr id="929" name="Google Shape;929;p15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Revisão do Conteúdo</a:t>
            </a:r>
            <a:endParaRPr/>
          </a:p>
          <a:p>
            <a:pPr marL="457200" lvl="0" indent="-323850" algn="just" rtl="0">
              <a:spcBef>
                <a:spcPts val="0"/>
              </a:spcBef>
              <a:spcAft>
                <a:spcPts val="0"/>
              </a:spcAft>
              <a:buSzPts val="1500"/>
              <a:buChar char="●"/>
            </a:pPr>
            <a:r>
              <a:rPr lang="en"/>
              <a:t>Práticas / Tutoriais</a:t>
            </a:r>
            <a:endParaRPr/>
          </a:p>
          <a:p>
            <a:pPr marL="457200" lvl="0" indent="-323850" algn="just" rtl="0">
              <a:spcBef>
                <a:spcPts val="0"/>
              </a:spcBef>
              <a:spcAft>
                <a:spcPts val="0"/>
              </a:spcAft>
              <a:buSzPts val="1500"/>
              <a:buChar char="●"/>
            </a:pPr>
            <a:r>
              <a:rPr lang="en"/>
              <a:t>Simulado</a:t>
            </a:r>
            <a:endParaRPr/>
          </a:p>
          <a:p>
            <a:pPr marL="457200" lvl="0" indent="-323850" algn="just" rtl="0">
              <a:spcBef>
                <a:spcPts val="0"/>
              </a:spcBef>
              <a:spcAft>
                <a:spcPts val="0"/>
              </a:spcAft>
              <a:buSzPts val="1500"/>
              <a:buChar char="●"/>
            </a:pPr>
            <a:r>
              <a:rPr lang="en" u="sng">
                <a:solidFill>
                  <a:schemeClr val="hlink"/>
                </a:solidFill>
                <a:hlinkClick r:id="rId3"/>
              </a:rPr>
              <a:t>https://docs.microsoft.com/pt-br/learn/certifications/exams/az-900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global infrastructure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global infrastructure is made up of two key components: </a:t>
            </a:r>
            <a:r>
              <a:rPr lang="en" u="sng"/>
              <a:t>physical infrastructure and connective network components</a:t>
            </a:r>
            <a:r>
              <a:rPr lang="en"/>
              <a:t>. The physical component is comprised of 160+ physical datacenters, arranged into regions, and linked by one of the largest interconnected networks on the planet.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global infrastructure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32" name="Google Shape;132;p25"/>
          <p:cNvPicPr preferRelativeResize="0"/>
          <p:nvPr/>
        </p:nvPicPr>
        <p:blipFill>
          <a:blip r:embed="rId3">
            <a:alphaModFix/>
          </a:blip>
          <a:stretch>
            <a:fillRect/>
          </a:stretch>
        </p:blipFill>
        <p:spPr>
          <a:xfrm>
            <a:off x="381000" y="1032425"/>
            <a:ext cx="7998426" cy="395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quem destina-se este curso?</a:t>
            </a:r>
            <a:endParaRPr/>
          </a:p>
        </p:txBody>
      </p:sp>
      <p:pic>
        <p:nvPicPr>
          <p:cNvPr id="34" name="Google Shape;34;p8"/>
          <p:cNvPicPr preferRelativeResize="0"/>
          <p:nvPr/>
        </p:nvPicPr>
        <p:blipFill>
          <a:blip r:embed="rId3">
            <a:alphaModFix/>
          </a:blip>
          <a:stretch>
            <a:fillRect/>
          </a:stretch>
        </p:blipFill>
        <p:spPr>
          <a:xfrm>
            <a:off x="311700" y="1855775"/>
            <a:ext cx="2566924" cy="2318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Terminology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 name="Google Shape;138;p2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Char char="●"/>
            </a:pPr>
            <a:r>
              <a:rPr lang="en" sz="2000"/>
              <a:t>Geography</a:t>
            </a:r>
            <a:endParaRPr sz="2000"/>
          </a:p>
          <a:p>
            <a:pPr marL="457200" lvl="0" indent="-355600" algn="just" rtl="0">
              <a:spcBef>
                <a:spcPts val="0"/>
              </a:spcBef>
              <a:spcAft>
                <a:spcPts val="0"/>
              </a:spcAft>
              <a:buSzPts val="2000"/>
              <a:buChar char="●"/>
            </a:pPr>
            <a:r>
              <a:rPr lang="en" sz="2000"/>
              <a:t>Region</a:t>
            </a:r>
            <a:endParaRPr sz="2000"/>
          </a:p>
          <a:p>
            <a:pPr marL="457200" lvl="0" indent="-355600" algn="just" rtl="0">
              <a:spcBef>
                <a:spcPts val="0"/>
              </a:spcBef>
              <a:spcAft>
                <a:spcPts val="0"/>
              </a:spcAft>
              <a:buSzPts val="2000"/>
              <a:buChar char="●"/>
            </a:pPr>
            <a:r>
              <a:rPr lang="en" sz="2000"/>
              <a:t>Availability Zone</a:t>
            </a:r>
            <a:endParaRPr sz="2000"/>
          </a:p>
          <a:p>
            <a:pPr marL="0" lvl="0" indent="0" algn="just" rtl="0">
              <a:spcBef>
                <a:spcPts val="1600"/>
              </a:spcBef>
              <a:spcAft>
                <a:spcPts val="1600"/>
              </a:spcAft>
              <a:buNone/>
            </a:pPr>
            <a:r>
              <a:rPr lang="en" u="sng">
                <a:solidFill>
                  <a:schemeClr val="hlink"/>
                </a:solidFill>
                <a:hlinkClick r:id="rId3"/>
              </a:rPr>
              <a:t>https://azure.microsoft.com/en-us/global-infrastructure/geographies/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Regions / Availability Zone</a:t>
            </a:r>
            <a:endParaRPr/>
          </a:p>
        </p:txBody>
      </p:sp>
      <p:sp>
        <p:nvSpPr>
          <p:cNvPr id="144" name="Google Shape;144;p2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Availability zones are physically separate datacenters within an Azure region. Each availability zone is made up of one or more datacenters equipped with independent power, cooling, and networking. An availability zone is set up to be an isolation boundary. If one zone goes down, the other continues working. Availability zones are connected through high-speed, private fiber-optic networks.</a:t>
            </a:r>
            <a:endParaRPr/>
          </a:p>
          <a:p>
            <a:pPr marL="457200" lvl="0" indent="-323850" algn="just" rtl="0">
              <a:spcBef>
                <a:spcPts val="0"/>
              </a:spcBef>
              <a:spcAft>
                <a:spcPts val="0"/>
              </a:spcAft>
              <a:buSzPts val="1500"/>
              <a:buChar char="●"/>
            </a:pPr>
            <a:r>
              <a:rPr lang="en"/>
              <a:t>Availability zones are created by using one or more datacenters. There's a minimum of three zones within a single region.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Regions / Availability Zone</a:t>
            </a:r>
            <a:endParaRPr/>
          </a:p>
          <a:p>
            <a:pPr marL="0" lvl="0" indent="0" algn="l" rtl="0">
              <a:spcBef>
                <a:spcPts val="0"/>
              </a:spcBef>
              <a:spcAft>
                <a:spcPts val="0"/>
              </a:spcAft>
              <a:buNone/>
            </a:pPr>
            <a:endParaRPr/>
          </a:p>
        </p:txBody>
      </p:sp>
      <p:pic>
        <p:nvPicPr>
          <p:cNvPr id="150" name="Google Shape;150;p28"/>
          <p:cNvPicPr preferRelativeResize="0"/>
          <p:nvPr/>
        </p:nvPicPr>
        <p:blipFill>
          <a:blip r:embed="rId3">
            <a:alphaModFix/>
          </a:blip>
          <a:stretch>
            <a:fillRect/>
          </a:stretch>
        </p:blipFill>
        <p:spPr>
          <a:xfrm>
            <a:off x="311700" y="1170125"/>
            <a:ext cx="3566302" cy="35663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region pairs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6" name="Google Shape;156;p2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Each Azure region is always paired with another region within the same geography (such as US, Europe, or Asia) at least 300 miles away. This approach allows for the replication of resources (such as VM storage) across a geography that helps reduce the likelihood of interruptions because of events such as natural disasters, civil unrest, power outages, or physical network outages that affect both regions at once. If a region in a pair was affected by a natural disaster, for instance, services would automatically failover to the other region in its region pair.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region pairs</a:t>
            </a:r>
            <a:endParaRPr/>
          </a:p>
          <a:p>
            <a:pPr marL="0" lvl="0" indent="0" algn="l" rtl="0">
              <a:spcBef>
                <a:spcPts val="0"/>
              </a:spcBef>
              <a:spcAft>
                <a:spcPts val="0"/>
              </a:spcAft>
              <a:buNone/>
            </a:pPr>
            <a:endParaRPr/>
          </a:p>
        </p:txBody>
      </p:sp>
      <p:pic>
        <p:nvPicPr>
          <p:cNvPr id="162" name="Google Shape;162;p30"/>
          <p:cNvPicPr preferRelativeResize="0"/>
          <p:nvPr/>
        </p:nvPicPr>
        <p:blipFill rotWithShape="1">
          <a:blip r:embed="rId3">
            <a:alphaModFix/>
          </a:blip>
          <a:srcRect r="49652"/>
          <a:stretch/>
        </p:blipFill>
        <p:spPr>
          <a:xfrm>
            <a:off x="311700" y="1170125"/>
            <a:ext cx="5744128" cy="3574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Marketplace</a:t>
            </a:r>
            <a:endParaRPr/>
          </a:p>
        </p:txBody>
      </p:sp>
      <p:sp>
        <p:nvSpPr>
          <p:cNvPr id="168" name="Google Shape;168;p3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Marketplace is an online catalog containing thousands of applications and services designed and optimized to run on Microsoft's Azure public cloud. Microsoft and its technology partners are responsible for developing the products and services you find on Azure Marketplace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pricing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4" name="Google Shape;174;p3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Pricing by product</a:t>
            </a:r>
            <a:endParaRPr/>
          </a:p>
          <a:p>
            <a:pPr marL="457200" lvl="0" indent="-323850" algn="just" rtl="0">
              <a:spcBef>
                <a:spcPts val="0"/>
              </a:spcBef>
              <a:spcAft>
                <a:spcPts val="0"/>
              </a:spcAft>
              <a:buSzPts val="1500"/>
              <a:buChar char="●"/>
            </a:pPr>
            <a:r>
              <a:rPr lang="en"/>
              <a:t>Pricing calculator</a:t>
            </a:r>
            <a:endParaRPr/>
          </a:p>
          <a:p>
            <a:pPr marL="457200" lvl="0" indent="-323850" algn="just" rtl="0">
              <a:spcBef>
                <a:spcPts val="0"/>
              </a:spcBef>
              <a:spcAft>
                <a:spcPts val="0"/>
              </a:spcAft>
              <a:buSzPts val="1500"/>
              <a:buChar char="●"/>
            </a:pPr>
            <a:r>
              <a:rPr lang="en"/>
              <a:t>TCO calculator</a:t>
            </a:r>
            <a:endParaRPr/>
          </a:p>
          <a:p>
            <a:pPr marL="0" lvl="0" indent="0" algn="just" rtl="0">
              <a:spcBef>
                <a:spcPts val="1600"/>
              </a:spcBef>
              <a:spcAft>
                <a:spcPts val="0"/>
              </a:spcAft>
              <a:buNone/>
            </a:pPr>
            <a:endParaRPr/>
          </a:p>
          <a:p>
            <a:pPr marL="0" lvl="0" indent="0" algn="l" rtl="0">
              <a:lnSpc>
                <a:spcPct val="100000"/>
              </a:lnSpc>
              <a:spcBef>
                <a:spcPts val="1600"/>
              </a:spcBef>
              <a:spcAft>
                <a:spcPts val="0"/>
              </a:spcAft>
              <a:buClr>
                <a:schemeClr val="dk1"/>
              </a:buClr>
              <a:buSzPts val="1100"/>
              <a:buFont typeface="Arial"/>
              <a:buNone/>
            </a:pPr>
            <a:r>
              <a:rPr lang="en" u="sng">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https://azure.microsoft.com/en-us/pricing/</a:t>
            </a:r>
            <a:endParaRPr>
              <a:solidFill>
                <a:schemeClr val="dk1"/>
              </a:solidFill>
              <a:latin typeface="Arial"/>
              <a:ea typeface="Arial"/>
              <a:cs typeface="Arial"/>
              <a:sym typeface="Arial"/>
            </a:endParaRPr>
          </a:p>
          <a:p>
            <a:pPr marL="0" lvl="0" indent="0" algn="just" rtl="0">
              <a:spcBef>
                <a:spcPts val="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Pay-as-you-go</a:t>
            </a:r>
            <a:endParaRPr/>
          </a:p>
        </p:txBody>
      </p:sp>
      <p:sp>
        <p:nvSpPr>
          <p:cNvPr id="180" name="Google Shape;180;p3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Pay-as-you-go pricing allows you to easily adapt to changing business needs without overcommitting budgets and improving your responsiveness to changes. With a pay as you go model, you can adapt your business depending on need and not on forecasts, reducing the risk or over provisioning or missing capacity.</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VMs - Payment options </a:t>
            </a:r>
            <a:endParaRPr/>
          </a:p>
        </p:txBody>
      </p:sp>
      <p:sp>
        <p:nvSpPr>
          <p:cNvPr id="186" name="Google Shape;186;p3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Pay as you go</a:t>
            </a:r>
            <a:endParaRPr/>
          </a:p>
          <a:p>
            <a:pPr marL="457200" lvl="0" indent="-323850" algn="just" rtl="0">
              <a:spcBef>
                <a:spcPts val="0"/>
              </a:spcBef>
              <a:spcAft>
                <a:spcPts val="0"/>
              </a:spcAft>
              <a:buSzPts val="1500"/>
              <a:buChar char="●"/>
            </a:pPr>
            <a:r>
              <a:rPr lang="en"/>
              <a:t>Reserved Virtual Machine Instances</a:t>
            </a:r>
            <a:endParaRPr/>
          </a:p>
          <a:p>
            <a:pPr marL="457200" lvl="0" indent="-323850" algn="just" rtl="0">
              <a:spcBef>
                <a:spcPts val="0"/>
              </a:spcBef>
              <a:spcAft>
                <a:spcPts val="0"/>
              </a:spcAft>
              <a:buSzPts val="1500"/>
              <a:buChar char="●"/>
            </a:pPr>
            <a:r>
              <a:rPr lang="en"/>
              <a:t>Spot Pricing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Subscriptions</a:t>
            </a:r>
            <a:endParaRPr/>
          </a:p>
        </p:txBody>
      </p:sp>
      <p:sp>
        <p:nvSpPr>
          <p:cNvPr id="192" name="Google Shape;192;p3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An Azure subscription is a </a:t>
            </a:r>
            <a:r>
              <a:rPr lang="en" u="sng"/>
              <a:t>logical container</a:t>
            </a:r>
            <a:r>
              <a:rPr lang="en"/>
              <a:t> used to provision resources in Azure. It holds the details of all your resources like virtual machines (VMs), databases, and more. </a:t>
            </a:r>
            <a:endParaRPr/>
          </a:p>
          <a:p>
            <a:pPr marL="0" lvl="0" indent="0" algn="just" rtl="0">
              <a:spcBef>
                <a:spcPts val="1600"/>
              </a:spcBef>
              <a:spcAft>
                <a:spcPts val="0"/>
              </a:spcAft>
              <a:buNone/>
            </a:pPr>
            <a:r>
              <a:rPr lang="en"/>
              <a:t>Multiple Subscriptions - Any Azure Account can have multiple subscriptions</a:t>
            </a:r>
            <a:endParaRPr/>
          </a:p>
          <a:p>
            <a:pPr marL="0" lvl="0" indent="0" algn="just"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Sobre a Certificação</a:t>
            </a:r>
            <a:endParaRPr/>
          </a:p>
        </p:txBody>
      </p:sp>
      <p:sp>
        <p:nvSpPr>
          <p:cNvPr id="40" name="Google Shape;40;p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b="1"/>
              <a:t>Azure certifications</a:t>
            </a:r>
            <a:endParaRPr b="1"/>
          </a:p>
          <a:p>
            <a:pPr marL="0" lvl="0" indent="0" algn="just" rtl="0">
              <a:spcBef>
                <a:spcPts val="1600"/>
              </a:spcBef>
              <a:spcAft>
                <a:spcPts val="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https://query.prod.cms.rt.microsoft.com/cms/api/am/binary/RE4wyqh</a:t>
            </a:r>
            <a:endParaRPr/>
          </a:p>
          <a:p>
            <a:pPr marL="0" lvl="0" indent="0" algn="just" rtl="0">
              <a:spcBef>
                <a:spcPts val="1600"/>
              </a:spcBef>
              <a:spcAft>
                <a:spcPts val="0"/>
              </a:spcAft>
              <a:buNone/>
            </a:pPr>
            <a:r>
              <a:rPr lang="en" b="1"/>
              <a:t>Microsoft Certified</a:t>
            </a:r>
            <a:endParaRPr b="1"/>
          </a:p>
          <a:p>
            <a:pPr marL="0" lvl="0" indent="0" algn="just" rtl="0">
              <a:spcBef>
                <a:spcPts val="1600"/>
              </a:spcBef>
              <a:spcAft>
                <a:spcPts val="0"/>
              </a:spcAft>
              <a:buNone/>
            </a:pPr>
            <a:r>
              <a:rPr lang="en" u="sng">
                <a:solidFill>
                  <a:schemeClr val="hlink"/>
                </a:solidFill>
                <a:hlinkClick r:id="rId4"/>
              </a:rPr>
              <a:t>https://query.prod.cms.rt.microsoft.com/cms/api/am/binary/RE2PjDI</a:t>
            </a:r>
            <a:endParaRPr/>
          </a:p>
          <a:p>
            <a:pPr marL="0" lvl="0" indent="0" algn="just"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 Group</a:t>
            </a:r>
            <a:endParaRPr/>
          </a:p>
        </p:txBody>
      </p:sp>
      <p:sp>
        <p:nvSpPr>
          <p:cNvPr id="198" name="Google Shape;198;p36"/>
          <p:cNvSpPr txBox="1">
            <a:spLocks noGrp="1"/>
          </p:cNvSpPr>
          <p:nvPr>
            <p:ph type="body" idx="1"/>
          </p:nvPr>
        </p:nvSpPr>
        <p:spPr>
          <a:xfrm>
            <a:off x="311700" y="10592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 resource group is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Generally, add resources that share the same lifecycle to the same resource group so you can easily deploy, update, and delete them as a group.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Resource Group</a:t>
            </a:r>
            <a:endParaRPr/>
          </a:p>
        </p:txBody>
      </p:sp>
      <p:sp>
        <p:nvSpPr>
          <p:cNvPr id="204" name="Google Shape;204;p3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Criar um resource group - LABS</a:t>
            </a:r>
            <a:endParaRPr/>
          </a:p>
          <a:p>
            <a:pPr marL="0" lvl="0" indent="0" algn="just" rtl="0">
              <a:spcBef>
                <a:spcPts val="1600"/>
              </a:spcBef>
              <a:spcAft>
                <a:spcPts val="1600"/>
              </a:spcAft>
              <a:buNone/>
            </a:pPr>
            <a:r>
              <a:rPr lang="en"/>
              <a:t>Criar um bucket dentro do grupo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Cost Management</a:t>
            </a:r>
            <a:endParaRPr/>
          </a:p>
        </p:txBody>
      </p:sp>
      <p:sp>
        <p:nvSpPr>
          <p:cNvPr id="210" name="Google Shape;210;p3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Cost Management, available to all Azure customers and partners, is a SaaS solution that empowers organizations to monitor, allocate, and optimize cloud spend in a multi-cloud environment. ... Azure Cost Management is available for </a:t>
            </a:r>
            <a:r>
              <a:rPr lang="en" u="sng"/>
              <a:t>free</a:t>
            </a:r>
            <a:endParaRPr u="sng"/>
          </a:p>
          <a:p>
            <a:pPr marL="0" lvl="0" indent="0" algn="just" rtl="0">
              <a:spcBef>
                <a:spcPts val="1600"/>
              </a:spcBef>
              <a:spcAft>
                <a:spcPts val="0"/>
              </a:spcAft>
              <a:buNone/>
            </a:pPr>
            <a:r>
              <a:rPr lang="en"/>
              <a:t>Billing account	 - single owner (Account administrator) for one or more Azure subscriptions.</a:t>
            </a:r>
            <a:endParaRPr/>
          </a:p>
          <a:p>
            <a:pPr marL="0" lvl="0" indent="0" algn="just" rtl="0">
              <a:spcBef>
                <a:spcPts val="1600"/>
              </a:spcBef>
              <a:spcAft>
                <a:spcPts val="0"/>
              </a:spcAft>
              <a:buNone/>
            </a:pPr>
            <a:r>
              <a:rPr lang="en"/>
              <a:t>Subscription	Represents a grouping of Azure resources.</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None/>
            </a:pPr>
            <a:endParaRPr/>
          </a:p>
          <a:p>
            <a:pPr marL="0" lvl="0" indent="0" algn="just" rtl="0">
              <a:spcBef>
                <a:spcPts val="1600"/>
              </a:spcBef>
              <a:spcAft>
                <a:spcPts val="0"/>
              </a:spcAft>
              <a:buNone/>
            </a:pPr>
            <a:endParaRPr/>
          </a:p>
          <a:p>
            <a:pPr marL="0" lvl="0" indent="0" algn="just" rtl="0">
              <a:spcBef>
                <a:spcPts val="16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a:t>
            </a:r>
            <a:endParaRPr/>
          </a:p>
        </p:txBody>
      </p:sp>
      <p:sp>
        <p:nvSpPr>
          <p:cNvPr id="216" name="Google Shape;216;p39"/>
          <p:cNvSpPr txBox="1">
            <a:spLocks noGrp="1"/>
          </p:cNvSpPr>
          <p:nvPr>
            <p:ph type="body" idx="1"/>
          </p:nvPr>
        </p:nvSpPr>
        <p:spPr>
          <a:xfrm>
            <a:off x="311700" y="1228675"/>
            <a:ext cx="59151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Basic</a:t>
            </a:r>
            <a:endParaRPr/>
          </a:p>
          <a:p>
            <a:pPr marL="457200" lvl="0" indent="-323850" algn="just" rtl="0">
              <a:spcBef>
                <a:spcPts val="0"/>
              </a:spcBef>
              <a:spcAft>
                <a:spcPts val="0"/>
              </a:spcAft>
              <a:buSzPts val="1500"/>
              <a:buChar char="●"/>
            </a:pPr>
            <a:r>
              <a:rPr lang="en"/>
              <a:t>Developer</a:t>
            </a:r>
            <a:endParaRPr/>
          </a:p>
          <a:p>
            <a:pPr marL="457200" lvl="0" indent="-323850" algn="just" rtl="0">
              <a:spcBef>
                <a:spcPts val="0"/>
              </a:spcBef>
              <a:spcAft>
                <a:spcPts val="0"/>
              </a:spcAft>
              <a:buSzPts val="1500"/>
              <a:buChar char="●"/>
            </a:pPr>
            <a:r>
              <a:rPr lang="en"/>
              <a:t>Standard</a:t>
            </a:r>
            <a:endParaRPr/>
          </a:p>
          <a:p>
            <a:pPr marL="457200" lvl="0" indent="-323850" algn="just" rtl="0">
              <a:spcBef>
                <a:spcPts val="0"/>
              </a:spcBef>
              <a:spcAft>
                <a:spcPts val="0"/>
              </a:spcAft>
              <a:buSzPts val="1500"/>
              <a:buChar char="●"/>
            </a:pPr>
            <a:r>
              <a:rPr lang="en"/>
              <a:t>Professional Direct</a:t>
            </a:r>
            <a:endParaRPr/>
          </a:p>
          <a:p>
            <a:pPr marL="0" lvl="0" indent="0" algn="just" rtl="0">
              <a:spcBef>
                <a:spcPts val="1600"/>
              </a:spcBef>
              <a:spcAft>
                <a:spcPts val="0"/>
              </a:spcAft>
              <a:buNone/>
            </a:pPr>
            <a:r>
              <a:rPr lang="en" u="sng">
                <a:solidFill>
                  <a:schemeClr val="hlink"/>
                </a:solidFill>
                <a:hlinkClick r:id="rId3"/>
              </a:rPr>
              <a:t>https://azure.microsoft.com/en-us/support/plans/</a:t>
            </a:r>
            <a:endParaRPr/>
          </a:p>
          <a:p>
            <a:pPr marL="0" lvl="0" indent="0" algn="just" rtl="0">
              <a:spcBef>
                <a:spcPts val="1600"/>
              </a:spcBef>
              <a:spcAft>
                <a:spcPts val="0"/>
              </a:spcAft>
              <a:buClr>
                <a:schemeClr val="dk1"/>
              </a:buClr>
              <a:buSzPts val="1100"/>
              <a:buFont typeface="Arial"/>
              <a:buNone/>
            </a:pPr>
            <a:r>
              <a:rPr lang="en" u="sng">
                <a:solidFill>
                  <a:schemeClr val="hlink"/>
                </a:solidFill>
                <a:hlinkClick r:id="rId4"/>
              </a:rPr>
              <a:t>https://azure.microsoft.com/en-us/resources/knowledge-center/</a:t>
            </a:r>
            <a:endParaRPr/>
          </a:p>
          <a:p>
            <a:pPr marL="0" lvl="0" indent="0" algn="just" rtl="0">
              <a:spcBef>
                <a:spcPts val="160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CLI</a:t>
            </a:r>
            <a:endParaRPr/>
          </a:p>
        </p:txBody>
      </p:sp>
      <p:sp>
        <p:nvSpPr>
          <p:cNvPr id="226" name="Google Shape;226;p4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Azure command-line interface is a set of commands used to create and manage Azure resources. The Azure CLI is available across Azure services and is designed to get you working quickly with Azure, with an emphasis on automation.</a:t>
            </a:r>
            <a:endParaRPr/>
          </a:p>
          <a:p>
            <a:pPr marL="0" lvl="0" indent="0" algn="just" rtl="0">
              <a:spcBef>
                <a:spcPts val="1600"/>
              </a:spcBef>
              <a:spcAft>
                <a:spcPts val="0"/>
              </a:spcAft>
              <a:buNone/>
            </a:pPr>
            <a:endParaRPr/>
          </a:p>
          <a:p>
            <a:pPr marL="0" lvl="0" indent="0" algn="just" rtl="0">
              <a:spcBef>
                <a:spcPts val="1600"/>
              </a:spcBef>
              <a:spcAft>
                <a:spcPts val="0"/>
              </a:spcAft>
              <a:buNone/>
            </a:pPr>
            <a:r>
              <a:rPr lang="en" sz="1100" u="sng">
                <a:solidFill>
                  <a:schemeClr val="hlink"/>
                </a:solidFill>
                <a:hlinkClick r:id="rId3"/>
              </a:rPr>
              <a:t>https://docs.microsoft.com/en-us/cli/azure/reference-index?view=azure-cli-latest</a:t>
            </a:r>
            <a:endParaRPr sz="1100"/>
          </a:p>
          <a:p>
            <a:pPr marL="0" lvl="0" indent="0" algn="just" rtl="0">
              <a:spcBef>
                <a:spcPts val="1600"/>
              </a:spcBef>
              <a:spcAft>
                <a:spcPts val="1600"/>
              </a:spcAft>
              <a:buNone/>
            </a:pPr>
            <a:r>
              <a:rPr lang="en" sz="1100" u="sng">
                <a:solidFill>
                  <a:schemeClr val="hlink"/>
                </a:solidFill>
                <a:hlinkClick r:id="rId4"/>
              </a:rPr>
              <a:t>https://docs.microsoft.com/pt-br/cli/azure/install-azure-cli</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Azure PowerShell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2" name="Google Shape;232;p4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PowerShell is a set of cmdlets for managing Azure resources directly from the PowerShell command line. Azure PowerShell is designed to make it easy to learn and get started with, but provides powerful features for automation. Written in .NET Standard, Azure PowerShell works with PowerShell 5.1 on Windows, and PowerShell 7.x and higher on all platforms.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Shell</a:t>
            </a:r>
            <a:endParaRPr/>
          </a:p>
        </p:txBody>
      </p:sp>
      <p:sp>
        <p:nvSpPr>
          <p:cNvPr id="238" name="Google Shape;238;p4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Cloud Shell is an interactive, authenticated, browser-accessible shell for managing Azure resources. It provides the flexibility of choosing the shell experience that best suits the way you work, either Bash or PowerShell.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Cloud Shell</a:t>
            </a:r>
            <a:endParaRPr/>
          </a:p>
        </p:txBody>
      </p:sp>
      <p:sp>
        <p:nvSpPr>
          <p:cNvPr id="244" name="Google Shape;244;p44"/>
          <p:cNvSpPr txBox="1">
            <a:spLocks noGrp="1"/>
          </p:cNvSpPr>
          <p:nvPr>
            <p:ph type="body" idx="1"/>
          </p:nvPr>
        </p:nvSpPr>
        <p:spPr>
          <a:xfrm>
            <a:off x="311700" y="1228675"/>
            <a:ext cx="85926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 az group list → lista os resources groups</a:t>
            </a:r>
            <a:endParaRPr/>
          </a:p>
          <a:p>
            <a:pPr marL="457200" lvl="0" indent="-323850" algn="just" rtl="0">
              <a:spcBef>
                <a:spcPts val="0"/>
              </a:spcBef>
              <a:spcAft>
                <a:spcPts val="0"/>
              </a:spcAft>
              <a:buSzPts val="1500"/>
              <a:buChar char="●"/>
            </a:pPr>
            <a:r>
              <a:rPr lang="en"/>
              <a:t>az group create --location westus --resource-group labsCloudShell</a:t>
            </a:r>
            <a:endParaRPr/>
          </a:p>
          <a:p>
            <a:pPr marL="457200" lvl="0" indent="-323850" algn="just" rtl="0">
              <a:spcBef>
                <a:spcPts val="0"/>
              </a:spcBef>
              <a:spcAft>
                <a:spcPts val="0"/>
              </a:spcAft>
              <a:buSzPts val="1500"/>
              <a:buChar char="●"/>
            </a:pPr>
            <a:r>
              <a:rPr lang="en"/>
              <a:t>az group list | grep name</a:t>
            </a:r>
            <a:endParaRPr/>
          </a:p>
          <a:p>
            <a:pPr marL="457200" lvl="0" indent="-323850" algn="just" rtl="0">
              <a:spcBef>
                <a:spcPts val="0"/>
              </a:spcBef>
              <a:spcAft>
                <a:spcPts val="0"/>
              </a:spcAft>
              <a:buSzPts val="1500"/>
              <a:buChar char="●"/>
            </a:pPr>
            <a:r>
              <a:rPr lang="en"/>
              <a:t>az vm (MOSTRAR TAB) → clicar no link do doc e usar</a:t>
            </a:r>
            <a:endParaRPr/>
          </a:p>
          <a:p>
            <a:pPr marL="914400" lvl="1" indent="-317500" algn="just" rtl="0">
              <a:spcBef>
                <a:spcPts val="0"/>
              </a:spcBef>
              <a:spcAft>
                <a:spcPts val="0"/>
              </a:spcAft>
              <a:buSzPts val="1400"/>
              <a:buChar char="○"/>
            </a:pPr>
            <a:r>
              <a:rPr lang="en"/>
              <a:t>az vm create -n MyVm -g MyResourceGroup --image UbuntuLTS</a:t>
            </a:r>
            <a:endParaRPr/>
          </a:p>
          <a:p>
            <a:pPr marL="457200" lvl="0" indent="-323850" algn="just" rtl="0">
              <a:spcBef>
                <a:spcPts val="0"/>
              </a:spcBef>
              <a:spcAft>
                <a:spcPts val="0"/>
              </a:spcAft>
              <a:buSzPts val="1500"/>
              <a:buChar char="●"/>
            </a:pPr>
            <a:r>
              <a:rPr lang="en"/>
              <a:t>az vm list | grep name</a:t>
            </a:r>
            <a:endParaRPr/>
          </a:p>
          <a:p>
            <a:pPr marL="457200" lvl="0" indent="-323850" algn="just" rtl="0">
              <a:spcBef>
                <a:spcPts val="0"/>
              </a:spcBef>
              <a:spcAft>
                <a:spcPts val="0"/>
              </a:spcAft>
              <a:buSzPts val="1500"/>
              <a:buChar char="●"/>
            </a:pPr>
            <a:r>
              <a:rPr lang="en"/>
              <a:t>ssh para o ip externo</a:t>
            </a:r>
            <a:endParaRPr/>
          </a:p>
          <a:p>
            <a:pPr marL="457200" lvl="0" indent="-323850" algn="just" rtl="0">
              <a:spcBef>
                <a:spcPts val="0"/>
              </a:spcBef>
              <a:spcAft>
                <a:spcPts val="0"/>
              </a:spcAft>
              <a:buSzPts val="1500"/>
              <a:buChar char="●"/>
            </a:pPr>
            <a:r>
              <a:rPr lang="en"/>
              <a:t>az group delete --resource-group labsCloudShell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5"/>
          <p:cNvSpPr txBox="1"/>
          <p:nvPr/>
        </p:nvSpPr>
        <p:spPr>
          <a:xfrm>
            <a:off x="2923050" y="2017650"/>
            <a:ext cx="329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a:latin typeface="Open Sans"/>
                <a:ea typeface="Open Sans"/>
                <a:cs typeface="Open Sans"/>
                <a:sym typeface="Open Sans"/>
              </a:rPr>
              <a:t>PARTE 2</a:t>
            </a:r>
            <a:endParaRPr sz="6000" b="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Conteúdo da Certificação</a:t>
            </a:r>
            <a:endParaRPr/>
          </a:p>
        </p:txBody>
      </p:sp>
      <p:sp>
        <p:nvSpPr>
          <p:cNvPr id="46" name="Google Shape;46;p1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SzPts val="1500"/>
              <a:buChar char="●"/>
            </a:pPr>
            <a:r>
              <a:rPr lang="en"/>
              <a:t>Descrever os conceitos do cloud (20-25%)</a:t>
            </a:r>
            <a:endParaRPr/>
          </a:p>
          <a:p>
            <a:pPr marL="457200" lvl="0" indent="-323850" algn="just" rtl="0">
              <a:lnSpc>
                <a:spcPct val="150000"/>
              </a:lnSpc>
              <a:spcBef>
                <a:spcPts val="0"/>
              </a:spcBef>
              <a:spcAft>
                <a:spcPts val="0"/>
              </a:spcAft>
              <a:buSzPts val="1500"/>
              <a:buChar char="●"/>
            </a:pPr>
            <a:r>
              <a:rPr lang="en"/>
              <a:t>Descrever os principais serviços do Azure (15-20%)</a:t>
            </a:r>
            <a:endParaRPr/>
          </a:p>
          <a:p>
            <a:pPr marL="457200" lvl="0" indent="-323850" algn="just" rtl="0">
              <a:lnSpc>
                <a:spcPct val="150000"/>
              </a:lnSpc>
              <a:spcBef>
                <a:spcPts val="0"/>
              </a:spcBef>
              <a:spcAft>
                <a:spcPts val="0"/>
              </a:spcAft>
              <a:buSzPts val="1500"/>
              <a:buChar char="●"/>
            </a:pPr>
            <a:r>
              <a:rPr lang="en"/>
              <a:t>Descrever as principais soluções e ferramentas de administração no Azure (10-15%)</a:t>
            </a:r>
            <a:endParaRPr/>
          </a:p>
          <a:p>
            <a:pPr marL="457200" lvl="0" indent="-323850" algn="just" rtl="0">
              <a:lnSpc>
                <a:spcPct val="150000"/>
              </a:lnSpc>
              <a:spcBef>
                <a:spcPts val="0"/>
              </a:spcBef>
              <a:spcAft>
                <a:spcPts val="0"/>
              </a:spcAft>
              <a:buSzPts val="1500"/>
              <a:buChar char="●"/>
            </a:pPr>
            <a:r>
              <a:rPr lang="en"/>
              <a:t>Descrever os recursos gerais de segurança e segurança de rede (10-15%)</a:t>
            </a:r>
            <a:endParaRPr/>
          </a:p>
          <a:p>
            <a:pPr marL="457200" lvl="0" indent="-323850" algn="just" rtl="0">
              <a:lnSpc>
                <a:spcPct val="150000"/>
              </a:lnSpc>
              <a:spcBef>
                <a:spcPts val="0"/>
              </a:spcBef>
              <a:spcAft>
                <a:spcPts val="0"/>
              </a:spcAft>
              <a:buSzPts val="1500"/>
              <a:buChar char="●"/>
            </a:pPr>
            <a:r>
              <a:rPr lang="en"/>
              <a:t>Descrever recursos de identidade, governança, privacidade e conformidade (20-25%)</a:t>
            </a:r>
            <a:endParaRPr/>
          </a:p>
          <a:p>
            <a:pPr marL="457200" lvl="0" indent="-323850" algn="just" rtl="0">
              <a:lnSpc>
                <a:spcPct val="150000"/>
              </a:lnSpc>
              <a:spcBef>
                <a:spcPts val="0"/>
              </a:spcBef>
              <a:spcAft>
                <a:spcPts val="0"/>
              </a:spcAft>
              <a:buSzPts val="1500"/>
              <a:buChar char="●"/>
            </a:pPr>
            <a:r>
              <a:rPr lang="en"/>
              <a:t>Descrever o administração de custos do Azure e Service Level Agreements (10-15%)</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ctrTitle"/>
          </p:nvPr>
        </p:nvSpPr>
        <p:spPr>
          <a:xfrm>
            <a:off x="311700" y="1096375"/>
            <a:ext cx="8520600" cy="10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Certificação AZURE AZ-900</a:t>
            </a:r>
            <a:endParaRPr/>
          </a:p>
          <a:p>
            <a:pPr marL="0" lvl="0" indent="0" algn="l" rtl="0">
              <a:spcBef>
                <a:spcPts val="0"/>
              </a:spcBef>
              <a:spcAft>
                <a:spcPts val="0"/>
              </a:spcAft>
              <a:buNone/>
            </a:pPr>
            <a:r>
              <a:rPr lang="en" sz="2600"/>
              <a:t>Microsoft Azure Fundamentals</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 Services</a:t>
            </a:r>
            <a:endParaRPr/>
          </a:p>
        </p:txBody>
      </p:sp>
      <p:sp>
        <p:nvSpPr>
          <p:cNvPr id="260" name="Google Shape;260;p4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Azure Virtual Machines</a:t>
            </a:r>
            <a:endParaRPr/>
          </a:p>
          <a:p>
            <a:pPr marL="457200" lvl="0" indent="-323850" algn="just" rtl="0">
              <a:spcBef>
                <a:spcPts val="0"/>
              </a:spcBef>
              <a:spcAft>
                <a:spcPts val="0"/>
              </a:spcAft>
              <a:buSzPts val="1500"/>
              <a:buChar char="●"/>
            </a:pPr>
            <a:r>
              <a:rPr lang="en"/>
              <a:t>Azure App Service</a:t>
            </a:r>
            <a:endParaRPr/>
          </a:p>
          <a:p>
            <a:pPr marL="457200" lvl="0" indent="-323850" algn="just" rtl="0">
              <a:spcBef>
                <a:spcPts val="0"/>
              </a:spcBef>
              <a:spcAft>
                <a:spcPts val="0"/>
              </a:spcAft>
              <a:buSzPts val="1500"/>
              <a:buChar char="●"/>
            </a:pPr>
            <a:r>
              <a:rPr lang="en"/>
              <a:t>Azure Container Instances</a:t>
            </a:r>
            <a:endParaRPr/>
          </a:p>
          <a:p>
            <a:pPr marL="457200" lvl="0" indent="-323850" algn="just" rtl="0">
              <a:spcBef>
                <a:spcPts val="0"/>
              </a:spcBef>
              <a:spcAft>
                <a:spcPts val="0"/>
              </a:spcAft>
              <a:buSzPts val="1500"/>
              <a:buChar char="●"/>
            </a:pPr>
            <a:r>
              <a:rPr lang="en"/>
              <a:t>Azure Kubernetes Service</a:t>
            </a:r>
            <a:endParaRPr/>
          </a:p>
          <a:p>
            <a:pPr marL="457200" lvl="0" indent="-323850" algn="just" rtl="0">
              <a:spcBef>
                <a:spcPts val="0"/>
              </a:spcBef>
              <a:spcAft>
                <a:spcPts val="0"/>
              </a:spcAft>
              <a:buSzPts val="1500"/>
              <a:buChar char="●"/>
            </a:pPr>
            <a:r>
              <a:rPr lang="en"/>
              <a:t>Windows Virtual Desktop</a:t>
            </a:r>
            <a:endParaRPr/>
          </a:p>
          <a:p>
            <a:pPr marL="457200" lvl="0" indent="-323850" algn="just" rtl="0">
              <a:spcBef>
                <a:spcPts val="0"/>
              </a:spcBef>
              <a:spcAft>
                <a:spcPts val="0"/>
              </a:spcAft>
              <a:buSzPts val="1500"/>
              <a:buChar char="●"/>
            </a:pPr>
            <a:r>
              <a:rPr lang="en"/>
              <a:t>Azure Functions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Virtual Machines</a:t>
            </a:r>
            <a:endParaRPr/>
          </a:p>
          <a:p>
            <a:pPr marL="0" lvl="0" indent="0" algn="l" rtl="0">
              <a:spcBef>
                <a:spcPts val="0"/>
              </a:spcBef>
              <a:spcAft>
                <a:spcPts val="0"/>
              </a:spcAft>
              <a:buNone/>
            </a:pPr>
            <a:endParaRPr/>
          </a:p>
        </p:txBody>
      </p:sp>
      <p:sp>
        <p:nvSpPr>
          <p:cNvPr id="266" name="Google Shape;266;p4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Virtual machines are software emulations of physical computers. They include a virtual processor, memory, storage, and networking resources. </a:t>
            </a:r>
            <a:endParaRPr/>
          </a:p>
          <a:p>
            <a:pPr marL="457200" lvl="0" indent="-323850" algn="just" rtl="0">
              <a:spcBef>
                <a:spcPts val="0"/>
              </a:spcBef>
              <a:spcAft>
                <a:spcPts val="0"/>
              </a:spcAft>
              <a:buSzPts val="1500"/>
              <a:buChar char="●"/>
            </a:pPr>
            <a:r>
              <a:rPr lang="en"/>
              <a:t>Virtual Machines provides infrastructure as a service (IaaS) and can be used in different ways. </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Sizes for VM</a:t>
            </a:r>
            <a:endParaRPr/>
          </a:p>
        </p:txBody>
      </p:sp>
      <p:sp>
        <p:nvSpPr>
          <p:cNvPr id="272" name="Google Shape;272;p4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General purpose</a:t>
            </a:r>
            <a:endParaRPr/>
          </a:p>
          <a:p>
            <a:pPr marL="457200" lvl="0" indent="-323850" algn="just" rtl="0">
              <a:spcBef>
                <a:spcPts val="0"/>
              </a:spcBef>
              <a:spcAft>
                <a:spcPts val="0"/>
              </a:spcAft>
              <a:buSzPts val="1500"/>
              <a:buChar char="●"/>
            </a:pPr>
            <a:r>
              <a:rPr lang="en"/>
              <a:t>Compute optimized	</a:t>
            </a:r>
            <a:endParaRPr/>
          </a:p>
          <a:p>
            <a:pPr marL="457200" lvl="0" indent="-323850" algn="just" rtl="0">
              <a:spcBef>
                <a:spcPts val="0"/>
              </a:spcBef>
              <a:spcAft>
                <a:spcPts val="0"/>
              </a:spcAft>
              <a:buSzPts val="1500"/>
              <a:buChar char="●"/>
            </a:pPr>
            <a:r>
              <a:rPr lang="en"/>
              <a:t>Memory optimized	</a:t>
            </a:r>
            <a:endParaRPr/>
          </a:p>
          <a:p>
            <a:pPr marL="457200" lvl="0" indent="-323850" algn="just" rtl="0">
              <a:spcBef>
                <a:spcPts val="0"/>
              </a:spcBef>
              <a:spcAft>
                <a:spcPts val="0"/>
              </a:spcAft>
              <a:buSzPts val="1500"/>
              <a:buChar char="●"/>
            </a:pPr>
            <a:r>
              <a:rPr lang="en"/>
              <a:t>Storage optimized</a:t>
            </a:r>
            <a:endParaRPr/>
          </a:p>
          <a:p>
            <a:pPr marL="457200" lvl="0" indent="-323850" algn="just" rtl="0">
              <a:spcBef>
                <a:spcPts val="0"/>
              </a:spcBef>
              <a:spcAft>
                <a:spcPts val="0"/>
              </a:spcAft>
              <a:buSzPts val="1500"/>
              <a:buChar char="●"/>
            </a:pPr>
            <a:r>
              <a:rPr lang="en"/>
              <a:t>GPU	</a:t>
            </a:r>
            <a:endParaRPr/>
          </a:p>
          <a:p>
            <a:pPr marL="457200" lvl="0" indent="-323850" algn="just" rtl="0">
              <a:spcBef>
                <a:spcPts val="0"/>
              </a:spcBef>
              <a:spcAft>
                <a:spcPts val="0"/>
              </a:spcAft>
              <a:buSzPts val="1500"/>
              <a:buChar char="●"/>
            </a:pPr>
            <a:r>
              <a:rPr lang="en"/>
              <a:t>High performance compute</a:t>
            </a:r>
            <a:endParaRPr/>
          </a:p>
          <a:p>
            <a:pPr marL="0" lvl="0" indent="0" algn="just" rtl="0">
              <a:spcBef>
                <a:spcPts val="1600"/>
              </a:spcBef>
              <a:spcAft>
                <a:spcPts val="1600"/>
              </a:spcAft>
              <a:buNone/>
            </a:pPr>
            <a:r>
              <a:rPr lang="en" u="sng">
                <a:solidFill>
                  <a:schemeClr val="hlink"/>
                </a:solidFill>
                <a:hlinkClick r:id="rId3"/>
              </a:rPr>
              <a:t>https://docs.microsoft.com/pt-br/azure/virtual-machines/sizes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VM</a:t>
            </a:r>
            <a:endParaRPr/>
          </a:p>
        </p:txBody>
      </p:sp>
      <p:sp>
        <p:nvSpPr>
          <p:cNvPr id="278" name="Google Shape;278;p5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Create a Virtual Machine</a:t>
            </a:r>
            <a:endParaRPr/>
          </a:p>
          <a:p>
            <a:pPr marL="457200" lvl="0" indent="-323850" algn="just" rtl="0">
              <a:spcBef>
                <a:spcPts val="1600"/>
              </a:spcBef>
              <a:spcAft>
                <a:spcPts val="0"/>
              </a:spcAft>
              <a:buSzPts val="1500"/>
              <a:buChar char="●"/>
            </a:pPr>
            <a:r>
              <a:rPr lang="en"/>
              <a:t>Detalhar os passos</a:t>
            </a:r>
            <a:endParaRPr/>
          </a:p>
          <a:p>
            <a:pPr marL="457200" lvl="0" indent="-323850" algn="just" rtl="0">
              <a:spcBef>
                <a:spcPts val="0"/>
              </a:spcBef>
              <a:spcAft>
                <a:spcPts val="0"/>
              </a:spcAft>
              <a:buSzPts val="1500"/>
              <a:buChar char="●"/>
            </a:pPr>
            <a:r>
              <a:rPr lang="en"/>
              <a:t>Imagem windows server 2019 / DS1</a:t>
            </a:r>
            <a:endParaRPr/>
          </a:p>
          <a:p>
            <a:pPr marL="457200" lvl="0" indent="-323850" algn="just" rtl="0">
              <a:spcBef>
                <a:spcPts val="0"/>
              </a:spcBef>
              <a:spcAft>
                <a:spcPts val="0"/>
              </a:spcAft>
              <a:buSzPts val="1500"/>
              <a:buChar char="●"/>
            </a:pPr>
            <a:r>
              <a:rPr lang="en"/>
              <a:t>OS disk type</a:t>
            </a:r>
            <a:endParaRPr/>
          </a:p>
          <a:p>
            <a:pPr marL="457200" lvl="0" indent="-323850" algn="just" rtl="0">
              <a:spcBef>
                <a:spcPts val="0"/>
              </a:spcBef>
              <a:spcAft>
                <a:spcPts val="0"/>
              </a:spcAft>
              <a:buSzPts val="1500"/>
              <a:buChar char="●"/>
            </a:pPr>
            <a:r>
              <a:rPr lang="en"/>
              <a:t>Auto-shutdown - comentar</a:t>
            </a:r>
            <a:endParaRPr/>
          </a:p>
          <a:p>
            <a:pPr marL="457200" lvl="0" indent="-323850" algn="just" rtl="0">
              <a:spcBef>
                <a:spcPts val="0"/>
              </a:spcBef>
              <a:spcAft>
                <a:spcPts val="0"/>
              </a:spcAft>
              <a:buSzPts val="1500"/>
              <a:buChar char="●"/>
            </a:pPr>
            <a:r>
              <a:rPr lang="en"/>
              <a:t>Desconectar da instancia SEM shutdown</a:t>
            </a:r>
            <a:endParaRPr/>
          </a:p>
          <a:p>
            <a:pPr marL="457200" lvl="0" indent="-323850" algn="just" rtl="0">
              <a:spcBef>
                <a:spcPts val="0"/>
              </a:spcBef>
              <a:spcAft>
                <a:spcPts val="0"/>
              </a:spcAft>
              <a:buSzPts val="1500"/>
              <a:buChar char="●"/>
            </a:pPr>
            <a:r>
              <a:rPr lang="en"/>
              <a:t>Remover a máquina</a:t>
            </a:r>
            <a:endParaRPr/>
          </a:p>
          <a:p>
            <a:pPr marL="457200" lvl="0" indent="-323850" algn="just" rtl="0">
              <a:spcBef>
                <a:spcPts val="0"/>
              </a:spcBef>
              <a:spcAft>
                <a:spcPts val="0"/>
              </a:spcAft>
              <a:buSzPts val="1500"/>
              <a:buChar char="●"/>
            </a:pPr>
            <a:r>
              <a:rPr lang="en"/>
              <a:t>Excluir os resources Groups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VMs scale sets</a:t>
            </a:r>
            <a:endParaRPr/>
          </a:p>
        </p:txBody>
      </p:sp>
      <p:sp>
        <p:nvSpPr>
          <p:cNvPr id="284" name="Google Shape;284;p5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virtual machine scale sets let you create and manage a group of load balanced VMs. The number of VM instances can automatically increase or decrease in response to demand or a defined schedule.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Scale Sets</a:t>
            </a:r>
            <a:endParaRPr/>
          </a:p>
        </p:txBody>
      </p:sp>
      <p:sp>
        <p:nvSpPr>
          <p:cNvPr id="290" name="Google Shape;290;p5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Criar um scale set a partir de uma imagem padrao</a:t>
            </a:r>
            <a:endParaRPr/>
          </a:p>
          <a:p>
            <a:pPr marL="0" lvl="0" indent="0" algn="just" rtl="0">
              <a:spcBef>
                <a:spcPts val="1600"/>
              </a:spcBef>
              <a:spcAft>
                <a:spcPts val="1600"/>
              </a:spcAft>
              <a:buNone/>
            </a:pPr>
            <a:r>
              <a:rPr lang="en"/>
              <a:t>Criar a vm e transformar em template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 Services</a:t>
            </a:r>
            <a:endParaRPr/>
          </a:p>
        </p:txBody>
      </p:sp>
      <p:sp>
        <p:nvSpPr>
          <p:cNvPr id="296" name="Google Shape;296;p5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Azure App Service is an HTTP-based service for hosting web applications, REST APIs, and mobile back ends. You can develop in your favorite language, be it .NET, .NET Core, Java, Ruby, Node.js, PHP, or Python. Applications run and scale with ease on both Windows and Linux-based environments.</a:t>
            </a:r>
            <a:endParaRPr/>
          </a:p>
          <a:p>
            <a:pPr marL="457200" lvl="0" indent="-323850" algn="just" rtl="0">
              <a:spcBef>
                <a:spcPts val="0"/>
              </a:spcBef>
              <a:spcAft>
                <a:spcPts val="0"/>
              </a:spcAft>
              <a:buSzPts val="1500"/>
              <a:buChar char="●"/>
            </a:pPr>
            <a:r>
              <a:rPr lang="en"/>
              <a:t>App Service, you pay for the Azure compute resources you use. The compute resources you use are determined by the App Service plan that you run your apps on</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 Services</a:t>
            </a:r>
            <a:endParaRPr/>
          </a:p>
        </p:txBody>
      </p:sp>
      <p:sp>
        <p:nvSpPr>
          <p:cNvPr id="302" name="Google Shape;302;p5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PaaS</a:t>
            </a:r>
            <a:endParaRPr/>
          </a:p>
          <a:p>
            <a:pPr marL="457200" lvl="0" indent="-323850" algn="just" rtl="0">
              <a:spcBef>
                <a:spcPts val="0"/>
              </a:spcBef>
              <a:spcAft>
                <a:spcPts val="0"/>
              </a:spcAft>
              <a:buSzPts val="1500"/>
              <a:buChar char="●"/>
            </a:pPr>
            <a:r>
              <a:rPr lang="en"/>
              <a:t>Web Apps are used to host web sites and web applications.</a:t>
            </a:r>
            <a:endParaRPr/>
          </a:p>
          <a:p>
            <a:pPr marL="457200" lvl="0" indent="-323850" algn="just" rtl="0">
              <a:spcBef>
                <a:spcPts val="0"/>
              </a:spcBef>
              <a:spcAft>
                <a:spcPts val="0"/>
              </a:spcAft>
              <a:buSzPts val="1500"/>
              <a:buChar char="●"/>
            </a:pPr>
            <a:r>
              <a:rPr lang="en"/>
              <a:t>Web Apps for Containers can host yours existing container images</a:t>
            </a:r>
            <a:endParaRPr/>
          </a:p>
          <a:p>
            <a:pPr marL="457200" lvl="0" indent="-323850" algn="just" rtl="0">
              <a:spcBef>
                <a:spcPts val="0"/>
              </a:spcBef>
              <a:spcAft>
                <a:spcPts val="0"/>
              </a:spcAft>
              <a:buSzPts val="1500"/>
              <a:buChar char="●"/>
            </a:pPr>
            <a:r>
              <a:rPr lang="en"/>
              <a:t>API Apps can host your data backend services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APP Services</a:t>
            </a:r>
            <a:endParaRPr/>
          </a:p>
        </p:txBody>
      </p:sp>
      <p:sp>
        <p:nvSpPr>
          <p:cNvPr id="308" name="Google Shape;308;p5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Abrir o vs code em /LABS/app_services</a:t>
            </a:r>
            <a:endParaRPr/>
          </a:p>
          <a:p>
            <a:pPr marL="457200" lvl="0" indent="-323850" algn="just" rtl="0">
              <a:spcBef>
                <a:spcPts val="0"/>
              </a:spcBef>
              <a:spcAft>
                <a:spcPts val="0"/>
              </a:spcAft>
              <a:buSzPts val="1500"/>
              <a:buChar char="●"/>
            </a:pPr>
            <a:r>
              <a:rPr lang="en"/>
              <a:t>Instalar a extensão da Azure no VScode</a:t>
            </a:r>
            <a:endParaRPr/>
          </a:p>
          <a:p>
            <a:pPr marL="457200" lvl="0" indent="-323850" algn="just" rtl="0">
              <a:spcBef>
                <a:spcPts val="0"/>
              </a:spcBef>
              <a:spcAft>
                <a:spcPts val="0"/>
              </a:spcAft>
              <a:buSzPts val="1500"/>
              <a:buChar char="●"/>
            </a:pPr>
            <a:r>
              <a:rPr lang="en"/>
              <a:t>Autenticar na Azure</a:t>
            </a:r>
            <a:endParaRPr/>
          </a:p>
          <a:p>
            <a:pPr marL="457200" lvl="0" indent="-323850" algn="just" rtl="0">
              <a:spcBef>
                <a:spcPts val="0"/>
              </a:spcBef>
              <a:spcAft>
                <a:spcPts val="0"/>
              </a:spcAft>
              <a:buSzPts val="1500"/>
              <a:buChar char="●"/>
            </a:pPr>
            <a:r>
              <a:rPr lang="en"/>
              <a:t>npx express-generator myExpressApp --view pug --git</a:t>
            </a:r>
            <a:endParaRPr/>
          </a:p>
          <a:p>
            <a:pPr marL="457200" lvl="0" indent="-323850" algn="just" rtl="0">
              <a:spcBef>
                <a:spcPts val="0"/>
              </a:spcBef>
              <a:spcAft>
                <a:spcPts val="0"/>
              </a:spcAft>
              <a:buSzPts val="1500"/>
              <a:buChar char="●"/>
            </a:pPr>
            <a:r>
              <a:rPr lang="en"/>
              <a:t>cd myExpressApp</a:t>
            </a:r>
            <a:endParaRPr/>
          </a:p>
          <a:p>
            <a:pPr marL="457200" lvl="0" indent="-323850" algn="just" rtl="0">
              <a:spcBef>
                <a:spcPts val="0"/>
              </a:spcBef>
              <a:spcAft>
                <a:spcPts val="0"/>
              </a:spcAft>
              <a:buSzPts val="1500"/>
              <a:buChar char="●"/>
            </a:pPr>
            <a:r>
              <a:rPr lang="en"/>
              <a:t>npm install</a:t>
            </a:r>
            <a:endParaRPr/>
          </a:p>
          <a:p>
            <a:pPr marL="457200" lvl="0" indent="-323850" algn="just" rtl="0">
              <a:spcBef>
                <a:spcPts val="0"/>
              </a:spcBef>
              <a:spcAft>
                <a:spcPts val="0"/>
              </a:spcAft>
              <a:buSzPts val="1500"/>
              <a:buChar char="●"/>
            </a:pPr>
            <a:r>
              <a:rPr lang="en"/>
              <a:t>Npm start (teste localhost:3000)</a:t>
            </a:r>
            <a:endParaRPr/>
          </a:p>
          <a:p>
            <a:pPr marL="457200" lvl="0" indent="-323850" algn="just" rtl="0">
              <a:spcBef>
                <a:spcPts val="0"/>
              </a:spcBef>
              <a:spcAft>
                <a:spcPts val="0"/>
              </a:spcAft>
              <a:buSzPts val="1500"/>
              <a:buChar char="●"/>
            </a:pPr>
            <a:r>
              <a:rPr lang="en"/>
              <a:t>Clicar no </a:t>
            </a:r>
            <a:r>
              <a:rPr lang="en" b="1"/>
              <a:t>A </a:t>
            </a:r>
            <a:r>
              <a:rPr lang="en"/>
              <a:t>fazero deploy</a:t>
            </a:r>
            <a:endParaRPr/>
          </a:p>
          <a:p>
            <a:pPr marL="457200" lvl="0" indent="-323850" algn="just" rtl="0">
              <a:spcBef>
                <a:spcPts val="0"/>
              </a:spcBef>
              <a:spcAft>
                <a:spcPts val="0"/>
              </a:spcAft>
              <a:buSzPts val="1500"/>
              <a:buChar char="●"/>
            </a:pPr>
            <a:r>
              <a:rPr lang="en"/>
              <a:t>Navegar no APP Services e visualizar a app</a:t>
            </a:r>
            <a:endParaRPr/>
          </a:p>
          <a:p>
            <a:pPr marL="457200" lvl="0" indent="-323850" algn="just" rtl="0">
              <a:spcBef>
                <a:spcPts val="0"/>
              </a:spcBef>
              <a:spcAft>
                <a:spcPts val="0"/>
              </a:spcAft>
              <a:buSzPts val="1500"/>
              <a:buChar char="●"/>
            </a:pPr>
            <a:r>
              <a:rPr lang="en"/>
              <a:t>Remover tudo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Detalhes da Prova</a:t>
            </a:r>
            <a:endParaRPr/>
          </a:p>
        </p:txBody>
      </p:sp>
      <p:sp>
        <p:nvSpPr>
          <p:cNvPr id="52" name="Google Shape;52;p11"/>
          <p:cNvSpPr txBox="1">
            <a:spLocks noGrp="1"/>
          </p:cNvSpPr>
          <p:nvPr>
            <p:ph type="body" idx="1"/>
          </p:nvPr>
        </p:nvSpPr>
        <p:spPr>
          <a:xfrm>
            <a:off x="311700" y="1228675"/>
            <a:ext cx="6345600" cy="34164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SzPts val="1500"/>
              <a:buChar char="●"/>
            </a:pPr>
            <a:r>
              <a:rPr lang="en"/>
              <a:t>Não tem pré-requisito</a:t>
            </a:r>
            <a:endParaRPr/>
          </a:p>
          <a:p>
            <a:pPr marL="457200" lvl="0" indent="-323850" algn="just" rtl="0">
              <a:lnSpc>
                <a:spcPct val="150000"/>
              </a:lnSpc>
              <a:spcBef>
                <a:spcPts val="0"/>
              </a:spcBef>
              <a:spcAft>
                <a:spcPts val="0"/>
              </a:spcAft>
              <a:buSzPts val="1500"/>
              <a:buChar char="●"/>
            </a:pPr>
            <a:r>
              <a:rPr lang="en"/>
              <a:t>Total Questões 40-60</a:t>
            </a:r>
            <a:endParaRPr/>
          </a:p>
          <a:p>
            <a:pPr marL="457200" lvl="0" indent="-323850" algn="just" rtl="0">
              <a:lnSpc>
                <a:spcPct val="150000"/>
              </a:lnSpc>
              <a:spcBef>
                <a:spcPts val="0"/>
              </a:spcBef>
              <a:spcAft>
                <a:spcPts val="0"/>
              </a:spcAft>
              <a:buSzPts val="1500"/>
              <a:buChar char="●"/>
            </a:pPr>
            <a:r>
              <a:rPr lang="en"/>
              <a:t>Duração 85 minutos</a:t>
            </a:r>
            <a:endParaRPr/>
          </a:p>
          <a:p>
            <a:pPr marL="457200" lvl="0" indent="-323850" algn="just" rtl="0">
              <a:lnSpc>
                <a:spcPct val="150000"/>
              </a:lnSpc>
              <a:spcBef>
                <a:spcPts val="0"/>
              </a:spcBef>
              <a:spcAft>
                <a:spcPts val="0"/>
              </a:spcAft>
              <a:buSzPts val="1500"/>
              <a:buChar char="●"/>
            </a:pPr>
            <a:r>
              <a:rPr lang="en"/>
              <a:t>Custo: $99 USD</a:t>
            </a:r>
            <a:endParaRPr/>
          </a:p>
          <a:p>
            <a:pPr marL="457200" lvl="0" indent="-323850" algn="just" rtl="0">
              <a:lnSpc>
                <a:spcPct val="150000"/>
              </a:lnSpc>
              <a:spcBef>
                <a:spcPts val="0"/>
              </a:spcBef>
              <a:spcAft>
                <a:spcPts val="0"/>
              </a:spcAft>
              <a:buSzPts val="1500"/>
              <a:buChar char="●"/>
            </a:pPr>
            <a:r>
              <a:rPr lang="en"/>
              <a:t>Pontuação mínima: 700</a:t>
            </a:r>
            <a:endParaRPr/>
          </a:p>
          <a:p>
            <a:pPr marL="457200" lvl="0" indent="-323850" algn="just" rtl="0">
              <a:lnSpc>
                <a:spcPct val="150000"/>
              </a:lnSpc>
              <a:spcBef>
                <a:spcPts val="0"/>
              </a:spcBef>
              <a:spcAft>
                <a:spcPts val="0"/>
              </a:spcAft>
              <a:buSzPts val="1500"/>
              <a:buChar char="●"/>
            </a:pPr>
            <a:r>
              <a:rPr lang="en"/>
              <a:t>Idiomas: Inglês, espanhol, japonês, coreano, alemão e  chinês</a:t>
            </a:r>
            <a:endParaRPr/>
          </a:p>
          <a:p>
            <a:pPr marL="457200" lvl="0" indent="-323850" algn="just" rtl="0">
              <a:lnSpc>
                <a:spcPct val="150000"/>
              </a:lnSpc>
              <a:spcBef>
                <a:spcPts val="0"/>
              </a:spcBef>
              <a:spcAft>
                <a:spcPts val="0"/>
              </a:spcAft>
              <a:buSzPts val="1500"/>
              <a:buChar char="●"/>
            </a:pPr>
            <a:r>
              <a:rPr lang="en"/>
              <a:t>Exame:  Presencial ou Online</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Container Instances</a:t>
            </a:r>
            <a:endParaRPr/>
          </a:p>
        </p:txBody>
      </p:sp>
      <p:sp>
        <p:nvSpPr>
          <p:cNvPr id="314" name="Google Shape;314;p5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Run Docker containers on-demand in a managed, serverless Azure environment. Azure Container Instances is a solution for any scenario that can operate in isolated containers, </a:t>
            </a:r>
            <a:r>
              <a:rPr lang="en" b="1"/>
              <a:t>without orchestration</a:t>
            </a:r>
            <a:r>
              <a:rPr lang="en"/>
              <a:t>. Run event-driven applications, quickly deploy from your container development pipelines, and run data processing and build jobs.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Instance Container</a:t>
            </a:r>
            <a:endParaRPr/>
          </a:p>
        </p:txBody>
      </p:sp>
      <p:sp>
        <p:nvSpPr>
          <p:cNvPr id="320" name="Google Shape;320;p5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Deploy pelo portal</a:t>
            </a:r>
            <a:endParaRPr/>
          </a:p>
          <a:p>
            <a:pPr marL="457200" lvl="0" indent="-323850" algn="just" rtl="0">
              <a:spcBef>
                <a:spcPts val="0"/>
              </a:spcBef>
              <a:spcAft>
                <a:spcPts val="0"/>
              </a:spcAft>
              <a:buSzPts val="1500"/>
              <a:buChar char="●"/>
            </a:pPr>
            <a:r>
              <a:rPr lang="en"/>
              <a:t>Docker hub nginxdemos/hello</a:t>
            </a:r>
            <a:endParaRPr/>
          </a:p>
          <a:p>
            <a:pPr marL="457200" lvl="0" indent="-323850" algn="just" rtl="0">
              <a:spcBef>
                <a:spcPts val="0"/>
              </a:spcBef>
              <a:spcAft>
                <a:spcPts val="0"/>
              </a:spcAft>
              <a:buSzPts val="1500"/>
              <a:buChar char="●"/>
            </a:pPr>
            <a:r>
              <a:rPr lang="en"/>
              <a:t>Excluir o recurso</a:t>
            </a:r>
            <a:endParaRPr/>
          </a:p>
          <a:p>
            <a:pPr marL="0" lvl="0" indent="0" algn="just" rtl="0">
              <a:spcBef>
                <a:spcPts val="1600"/>
              </a:spcBef>
              <a:spcAft>
                <a:spcPts val="160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Azure Kubernetes Service</a:t>
            </a:r>
            <a:endParaRPr/>
          </a:p>
        </p:txBody>
      </p:sp>
      <p:sp>
        <p:nvSpPr>
          <p:cNvPr id="326" name="Google Shape;326;p5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Since the Kubernetes masters are managed by Azure, you only manage and maintain the agent nodes. Thus, as a managed Kubernetes service, AKS is free; you only pay for the agent nodes within your clusters, not for the masters.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Azure Kubernetes Service</a:t>
            </a:r>
            <a:endParaRPr/>
          </a:p>
          <a:p>
            <a:pPr marL="0" lvl="0" indent="0" algn="l" rtl="0">
              <a:spcBef>
                <a:spcPts val="0"/>
              </a:spcBef>
              <a:spcAft>
                <a:spcPts val="0"/>
              </a:spcAft>
              <a:buNone/>
            </a:pPr>
            <a:endParaRPr/>
          </a:p>
        </p:txBody>
      </p:sp>
      <p:sp>
        <p:nvSpPr>
          <p:cNvPr id="332" name="Google Shape;332;p5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Kubernetes Service (AKS) simplifies deploying a managed Kubernetes cluster in Azure by offloading much of the complexity and operational overhead to Azure. As a hosted Kubernetes service, Azure handles critical tasks for you, like health monitoring and maintenance.</a:t>
            </a:r>
            <a:endParaRPr/>
          </a:p>
          <a:p>
            <a:pPr marL="0" lvl="0" indent="0" algn="just" rtl="0">
              <a:spcBef>
                <a:spcPts val="1600"/>
              </a:spcBef>
              <a:spcAft>
                <a:spcPts val="0"/>
              </a:spcAft>
              <a:buClr>
                <a:schemeClr val="dk1"/>
              </a:buClr>
              <a:buSzPts val="1100"/>
              <a:buFont typeface="Arial"/>
              <a:buNone/>
            </a:pPr>
            <a:r>
              <a:rPr lang="en"/>
              <a:t>Since the Kubernetes masters are managed by Azure, you only manage and maintain the agent nodes. Thus, as a managed Kubernetes service, AKS is free; you only pay for the agent nodes within your clusters, not for the masters.</a:t>
            </a:r>
            <a:endParaRPr/>
          </a:p>
          <a:p>
            <a:pPr marL="0" lvl="0" indent="0" algn="just" rtl="0">
              <a:spcBef>
                <a:spcPts val="16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Windows Virtual Desktop</a:t>
            </a:r>
            <a:endParaRPr/>
          </a:p>
        </p:txBody>
      </p:sp>
      <p:sp>
        <p:nvSpPr>
          <p:cNvPr id="338" name="Google Shape;338;p6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Windows Virtual Desktop is a desktop and app virtualization service that runs on the cloud.</a:t>
            </a:r>
            <a:endParaRPr/>
          </a:p>
          <a:p>
            <a:pPr marL="457200" lvl="0" indent="-323850" algn="just" rtl="0">
              <a:spcBef>
                <a:spcPts val="1600"/>
              </a:spcBef>
              <a:spcAft>
                <a:spcPts val="0"/>
              </a:spcAft>
              <a:buSzPts val="1500"/>
              <a:buChar char="●"/>
            </a:pPr>
            <a:r>
              <a:rPr lang="en"/>
              <a:t>Set up a multi-session Windows 10</a:t>
            </a:r>
            <a:endParaRPr/>
          </a:p>
          <a:p>
            <a:pPr marL="457200" lvl="0" indent="-323850" algn="just" rtl="0">
              <a:spcBef>
                <a:spcPts val="0"/>
              </a:spcBef>
              <a:spcAft>
                <a:spcPts val="0"/>
              </a:spcAft>
              <a:buSzPts val="1500"/>
              <a:buChar char="●"/>
            </a:pPr>
            <a:r>
              <a:rPr lang="en"/>
              <a:t>Virtualize Microsoft 365 Apps</a:t>
            </a:r>
            <a:endParaRPr/>
          </a:p>
          <a:p>
            <a:pPr marL="457200" lvl="0" indent="-323850" algn="just" rtl="0">
              <a:spcBef>
                <a:spcPts val="0"/>
              </a:spcBef>
              <a:spcAft>
                <a:spcPts val="0"/>
              </a:spcAft>
              <a:buSzPts val="1500"/>
              <a:buChar char="●"/>
            </a:pPr>
            <a:r>
              <a:rPr lang="en"/>
              <a:t>Provide Windows 7 virtual desktops</a:t>
            </a:r>
            <a:endParaRPr/>
          </a:p>
          <a:p>
            <a:pPr marL="457200" lvl="0" indent="-323850" algn="just" rtl="0">
              <a:spcBef>
                <a:spcPts val="0"/>
              </a:spcBef>
              <a:spcAft>
                <a:spcPts val="0"/>
              </a:spcAft>
              <a:buSzPts val="1500"/>
              <a:buChar char="●"/>
            </a:pPr>
            <a:r>
              <a:rPr lang="en"/>
              <a:t>Bring your existing Remote Desktop Services (RDS)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Functions</a:t>
            </a:r>
            <a:endParaRPr/>
          </a:p>
        </p:txBody>
      </p:sp>
      <p:sp>
        <p:nvSpPr>
          <p:cNvPr id="344" name="Google Shape;344;p6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Functions is a </a:t>
            </a:r>
            <a:r>
              <a:rPr lang="en" b="1"/>
              <a:t>serverless</a:t>
            </a:r>
            <a:r>
              <a:rPr lang="en"/>
              <a:t> solution that allows you to write less code, maintain less infrastructure, and save on costs.</a:t>
            </a:r>
            <a:endParaRPr/>
          </a:p>
          <a:p>
            <a:pPr marL="0" lvl="0" indent="0" algn="just" rtl="0">
              <a:spcBef>
                <a:spcPts val="1600"/>
              </a:spcBef>
              <a:spcAft>
                <a:spcPts val="0"/>
              </a:spcAft>
              <a:buNone/>
            </a:pPr>
            <a:r>
              <a:rPr lang="en"/>
              <a:t>the cloud infrastructure provides all the up-to-date resources needed to keep your applications running. </a:t>
            </a:r>
            <a:endParaRPr/>
          </a:p>
          <a:p>
            <a:pPr marL="0" lvl="0" indent="0" algn="just" rtl="0">
              <a:spcBef>
                <a:spcPts val="1600"/>
              </a:spcBef>
              <a:spcAft>
                <a:spcPts val="0"/>
              </a:spcAft>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62"/>
          <p:cNvPicPr preferRelativeResize="0"/>
          <p:nvPr/>
        </p:nvPicPr>
        <p:blipFill>
          <a:blip r:embed="rId3">
            <a:alphaModFix/>
          </a:blip>
          <a:stretch>
            <a:fillRect/>
          </a:stretch>
        </p:blipFill>
        <p:spPr>
          <a:xfrm>
            <a:off x="300875" y="951838"/>
            <a:ext cx="6239501" cy="3521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Functions triggers</a:t>
            </a:r>
            <a:endParaRPr/>
          </a:p>
        </p:txBody>
      </p:sp>
      <p:sp>
        <p:nvSpPr>
          <p:cNvPr id="355" name="Google Shape;355;p6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Triggers are what cause a function to run. A trigger defines how a function is invoked and a function must have exactly one trigger. Triggers have associated data, which is often provided as the payload of the function.</a:t>
            </a:r>
            <a:endParaRPr/>
          </a:p>
          <a:p>
            <a:pPr marL="0" lvl="0" indent="0" algn="just" rtl="0">
              <a:spcBef>
                <a:spcPts val="1600"/>
              </a:spcBef>
              <a:spcAft>
                <a:spcPts val="0"/>
              </a:spcAft>
              <a:buNone/>
            </a:pPr>
            <a:endParaRPr/>
          </a:p>
          <a:p>
            <a:pPr marL="0" lvl="0" indent="0" algn="just" rtl="0">
              <a:spcBef>
                <a:spcPts val="1600"/>
              </a:spcBef>
              <a:spcAft>
                <a:spcPts val="0"/>
              </a:spcAft>
              <a:buNone/>
            </a:pPr>
            <a:r>
              <a:rPr lang="en" u="sng">
                <a:solidFill>
                  <a:schemeClr val="hlink"/>
                </a:solidFill>
                <a:hlinkClick r:id="rId3"/>
              </a:rPr>
              <a:t>https://docs.microsoft.com/pt-br/azure/azure-functions/functions-triggers-bindings</a:t>
            </a:r>
            <a:endParaRPr/>
          </a:p>
          <a:p>
            <a:pPr marL="0" lvl="0" indent="0" algn="just" rtl="0">
              <a:spcBef>
                <a:spcPts val="1600"/>
              </a:spcBef>
              <a:spcAft>
                <a:spcPts val="0"/>
              </a:spcAft>
              <a:buNone/>
            </a:pPr>
            <a:endParaRPr/>
          </a:p>
          <a:p>
            <a:pPr marL="0" lvl="0" indent="0" algn="just" rtl="0">
              <a:spcBef>
                <a:spcPts val="1600"/>
              </a:spcBef>
              <a:spcAft>
                <a:spcPts val="160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Functions</a:t>
            </a:r>
            <a:endParaRPr/>
          </a:p>
        </p:txBody>
      </p:sp>
      <p:sp>
        <p:nvSpPr>
          <p:cNvPr id="361" name="Google Shape;361;p6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Abrir o vs code em /LABS/functions</a:t>
            </a:r>
            <a:endParaRPr/>
          </a:p>
          <a:p>
            <a:pPr marL="457200" lvl="0" indent="-323850" algn="just" rtl="0">
              <a:spcBef>
                <a:spcPts val="0"/>
              </a:spcBef>
              <a:spcAft>
                <a:spcPts val="0"/>
              </a:spcAft>
              <a:buSzPts val="1500"/>
              <a:buChar char="●"/>
            </a:pPr>
            <a:r>
              <a:rPr lang="en"/>
              <a:t>Instalar o azure functions</a:t>
            </a:r>
            <a:endParaRPr/>
          </a:p>
          <a:p>
            <a:pPr marL="457200" lvl="0" indent="-323850" algn="just" rtl="0">
              <a:spcBef>
                <a:spcPts val="0"/>
              </a:spcBef>
              <a:spcAft>
                <a:spcPts val="0"/>
              </a:spcAft>
              <a:buSzPts val="1500"/>
              <a:buChar char="●"/>
            </a:pPr>
            <a:r>
              <a:rPr lang="en"/>
              <a:t>Clicar em novo projeto (pasta com raio)</a:t>
            </a:r>
            <a:endParaRPr/>
          </a:p>
          <a:p>
            <a:pPr marL="457200" lvl="0" indent="-323850" algn="just" rtl="0">
              <a:spcBef>
                <a:spcPts val="0"/>
              </a:spcBef>
              <a:spcAft>
                <a:spcPts val="0"/>
              </a:spcAft>
              <a:buSzPts val="1500"/>
              <a:buChar char="●"/>
            </a:pPr>
            <a:r>
              <a:rPr lang="en"/>
              <a:t>Selecionar LABS/functions</a:t>
            </a:r>
            <a:endParaRPr/>
          </a:p>
          <a:p>
            <a:pPr marL="457200" lvl="0" indent="-323850" algn="just" rtl="0">
              <a:spcBef>
                <a:spcPts val="0"/>
              </a:spcBef>
              <a:spcAft>
                <a:spcPts val="0"/>
              </a:spcAft>
              <a:buSzPts val="1500"/>
              <a:buChar char="●"/>
            </a:pPr>
            <a:r>
              <a:rPr lang="en"/>
              <a:t>JavaScript</a:t>
            </a:r>
            <a:endParaRPr/>
          </a:p>
          <a:p>
            <a:pPr marL="457200" lvl="0" indent="-323850" algn="just" rtl="0">
              <a:spcBef>
                <a:spcPts val="0"/>
              </a:spcBef>
              <a:spcAft>
                <a:spcPts val="0"/>
              </a:spcAft>
              <a:buSzPts val="1500"/>
              <a:buChar char="●"/>
            </a:pPr>
            <a:r>
              <a:rPr lang="en"/>
              <a:t>HTTP trigger / anonymous</a:t>
            </a:r>
            <a:endParaRPr/>
          </a:p>
          <a:p>
            <a:pPr marL="457200" lvl="0" indent="-323850" algn="just" rtl="0">
              <a:spcBef>
                <a:spcPts val="0"/>
              </a:spcBef>
              <a:spcAft>
                <a:spcPts val="0"/>
              </a:spcAft>
              <a:buSzPts val="1500"/>
              <a:buChar char="●"/>
            </a:pPr>
            <a:r>
              <a:rPr lang="en"/>
              <a:t>Deploy / Create new function app in azure</a:t>
            </a:r>
            <a:endParaRPr/>
          </a:p>
          <a:p>
            <a:pPr marL="457200" lvl="0" indent="-323850" algn="just" rtl="0">
              <a:spcBef>
                <a:spcPts val="0"/>
              </a:spcBef>
              <a:spcAft>
                <a:spcPts val="0"/>
              </a:spcAft>
              <a:buSzPts val="1500"/>
              <a:buChar char="●"/>
            </a:pPr>
            <a:r>
              <a:rPr lang="en"/>
              <a:t>Escolher o nome labs-function</a:t>
            </a:r>
            <a:endParaRPr/>
          </a:p>
          <a:p>
            <a:pPr marL="457200" lvl="0" indent="-323850" algn="just" rtl="0">
              <a:spcBef>
                <a:spcPts val="0"/>
              </a:spcBef>
              <a:spcAft>
                <a:spcPts val="0"/>
              </a:spcAft>
              <a:buSzPts val="1500"/>
              <a:buChar char="●"/>
            </a:pPr>
            <a:r>
              <a:rPr lang="en"/>
              <a:t>Node 14</a:t>
            </a:r>
            <a:endParaRPr/>
          </a:p>
          <a:p>
            <a:pPr marL="457200" lvl="0" indent="-323850" algn="just" rtl="0">
              <a:spcBef>
                <a:spcPts val="0"/>
              </a:spcBef>
              <a:spcAft>
                <a:spcPts val="0"/>
              </a:spcAft>
              <a:buSzPts val="1500"/>
              <a:buChar char="●"/>
            </a:pPr>
            <a:r>
              <a:rPr lang="en"/>
              <a:t>Definir localidade</a:t>
            </a:r>
            <a:endParaRPr/>
          </a:p>
          <a:p>
            <a:pPr marL="457200" lvl="0" indent="-323850" algn="just" rtl="0">
              <a:spcBef>
                <a:spcPts val="0"/>
              </a:spcBef>
              <a:spcAft>
                <a:spcPts val="0"/>
              </a:spcAft>
              <a:buSzPts val="1500"/>
              <a:buChar char="●"/>
            </a:pPr>
            <a:r>
              <a:rPr lang="en"/>
              <a:t>Acessar o portal juntar a url com a da função e testar</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Como me preparar ?</a:t>
            </a:r>
            <a:endParaRPr/>
          </a:p>
        </p:txBody>
      </p:sp>
      <p:sp>
        <p:nvSpPr>
          <p:cNvPr id="58" name="Google Shape;58;p1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Curso</a:t>
            </a:r>
            <a:endParaRPr/>
          </a:p>
          <a:p>
            <a:pPr marL="457200" lvl="0" indent="-323850" algn="just" rtl="0">
              <a:spcBef>
                <a:spcPts val="0"/>
              </a:spcBef>
              <a:spcAft>
                <a:spcPts val="0"/>
              </a:spcAft>
              <a:buSzPts val="1500"/>
              <a:buChar char="●"/>
            </a:pPr>
            <a:r>
              <a:rPr lang="en"/>
              <a:t>Experiência Prática (1 ano)</a:t>
            </a:r>
            <a:endParaRPr/>
          </a:p>
          <a:p>
            <a:pPr marL="457200" lvl="0" indent="-323850" algn="just" rtl="0">
              <a:spcBef>
                <a:spcPts val="0"/>
              </a:spcBef>
              <a:spcAft>
                <a:spcPts val="0"/>
              </a:spcAft>
              <a:buSzPts val="1500"/>
              <a:buChar char="●"/>
            </a:pPr>
            <a:r>
              <a:rPr lang="en"/>
              <a:t>Laboratórios e Tutoriais</a:t>
            </a:r>
            <a:endParaRPr/>
          </a:p>
          <a:p>
            <a:pPr marL="457200" lvl="0" indent="-323850" algn="l" rtl="0">
              <a:spcBef>
                <a:spcPts val="0"/>
              </a:spcBef>
              <a:spcAft>
                <a:spcPts val="0"/>
              </a:spcAft>
              <a:buSzPts val="1500"/>
              <a:buChar char="●"/>
            </a:pPr>
            <a:r>
              <a:rPr lang="en"/>
              <a:t>Documentação oficial Microsoft </a:t>
            </a:r>
            <a:r>
              <a:rPr lang="en" u="sng">
                <a:solidFill>
                  <a:schemeClr val="hlink"/>
                </a:solidFill>
                <a:hlinkClick r:id="rId3"/>
              </a:rPr>
              <a:t>https://docs.microsoft.com/pt-br/azure/</a:t>
            </a:r>
            <a:endParaRPr/>
          </a:p>
          <a:p>
            <a:pPr marL="457200" lvl="0" indent="-323850" algn="just" rtl="0">
              <a:spcBef>
                <a:spcPts val="0"/>
              </a:spcBef>
              <a:spcAft>
                <a:spcPts val="0"/>
              </a:spcAft>
              <a:buSzPts val="1500"/>
              <a:buChar char="●"/>
            </a:pPr>
            <a:r>
              <a:rPr lang="en"/>
              <a:t>Simulados</a:t>
            </a: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Networking</a:t>
            </a:r>
            <a:endParaRPr/>
          </a:p>
        </p:txBody>
      </p:sp>
      <p:sp>
        <p:nvSpPr>
          <p:cNvPr id="371" name="Google Shape;371;p6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Virtual Network</a:t>
            </a:r>
            <a:endParaRPr/>
          </a:p>
          <a:p>
            <a:pPr marL="457200" lvl="0" indent="-323850" algn="just" rtl="0">
              <a:spcBef>
                <a:spcPts val="0"/>
              </a:spcBef>
              <a:spcAft>
                <a:spcPts val="0"/>
              </a:spcAft>
              <a:buSzPts val="1500"/>
              <a:buChar char="●"/>
            </a:pPr>
            <a:r>
              <a:rPr lang="en"/>
              <a:t>Load Balancer</a:t>
            </a:r>
            <a:endParaRPr/>
          </a:p>
          <a:p>
            <a:pPr marL="457200" lvl="0" indent="-323850" algn="just" rtl="0">
              <a:spcBef>
                <a:spcPts val="0"/>
              </a:spcBef>
              <a:spcAft>
                <a:spcPts val="0"/>
              </a:spcAft>
              <a:buSzPts val="1500"/>
              <a:buChar char="●"/>
            </a:pPr>
            <a:r>
              <a:rPr lang="en"/>
              <a:t>VPN Gateway</a:t>
            </a:r>
            <a:endParaRPr/>
          </a:p>
          <a:p>
            <a:pPr marL="457200" lvl="0" indent="-323850" algn="just" rtl="0">
              <a:spcBef>
                <a:spcPts val="0"/>
              </a:spcBef>
              <a:spcAft>
                <a:spcPts val="0"/>
              </a:spcAft>
              <a:buSzPts val="1500"/>
              <a:buChar char="●"/>
            </a:pPr>
            <a:r>
              <a:rPr lang="en"/>
              <a:t>Application Gateway</a:t>
            </a:r>
            <a:endParaRPr/>
          </a:p>
          <a:p>
            <a:pPr marL="457200" lvl="0" indent="-323850" algn="just" rtl="0">
              <a:spcBef>
                <a:spcPts val="0"/>
              </a:spcBef>
              <a:spcAft>
                <a:spcPts val="0"/>
              </a:spcAft>
              <a:buSzPts val="1500"/>
              <a:buChar char="●"/>
            </a:pPr>
            <a:r>
              <a:rPr lang="en"/>
              <a:t>ExpressRoute</a:t>
            </a:r>
            <a:endParaRPr/>
          </a:p>
          <a:p>
            <a:pPr marL="457200" lvl="0" indent="-323850" algn="just" rtl="0">
              <a:spcBef>
                <a:spcPts val="0"/>
              </a:spcBef>
              <a:spcAft>
                <a:spcPts val="0"/>
              </a:spcAft>
              <a:buSzPts val="1500"/>
              <a:buChar char="●"/>
            </a:pPr>
            <a:r>
              <a:rPr lang="en"/>
              <a:t>Content Delivery Network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Network</a:t>
            </a:r>
            <a:endParaRPr/>
          </a:p>
        </p:txBody>
      </p:sp>
      <p:sp>
        <p:nvSpPr>
          <p:cNvPr id="377" name="Google Shape;377;p6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Virtual Network (VNet) is the fundamental building block for your private network in Azure. VNet enables many types of Azure resources, such as Azure Virtual Machines (VM), to securely communicate with each other, the internet, and on-premises networks.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VNet concepts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3" name="Google Shape;383;p68"/>
          <p:cNvSpPr txBox="1">
            <a:spLocks noGrp="1"/>
          </p:cNvSpPr>
          <p:nvPr>
            <p:ph type="body" idx="1"/>
          </p:nvPr>
        </p:nvSpPr>
        <p:spPr>
          <a:xfrm>
            <a:off x="311700" y="117012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Address space</a:t>
            </a:r>
            <a:endParaRPr/>
          </a:p>
          <a:p>
            <a:pPr marL="457200" lvl="0" indent="-323850" algn="just" rtl="0">
              <a:spcBef>
                <a:spcPts val="0"/>
              </a:spcBef>
              <a:spcAft>
                <a:spcPts val="0"/>
              </a:spcAft>
              <a:buSzPts val="1500"/>
              <a:buChar char="●"/>
            </a:pPr>
            <a:r>
              <a:rPr lang="en"/>
              <a:t>Subnets</a:t>
            </a:r>
            <a:endParaRPr/>
          </a:p>
          <a:p>
            <a:pPr marL="457200" lvl="0" indent="-323850" algn="just" rtl="0">
              <a:spcBef>
                <a:spcPts val="0"/>
              </a:spcBef>
              <a:spcAft>
                <a:spcPts val="0"/>
              </a:spcAft>
              <a:buSzPts val="1500"/>
              <a:buChar char="●"/>
            </a:pPr>
            <a:r>
              <a:rPr lang="en"/>
              <a:t>Regions</a:t>
            </a:r>
            <a:endParaRPr/>
          </a:p>
          <a:p>
            <a:pPr marL="457200" lvl="0" indent="-323850" algn="just" rtl="0">
              <a:spcBef>
                <a:spcPts val="0"/>
              </a:spcBef>
              <a:spcAft>
                <a:spcPts val="0"/>
              </a:spcAft>
              <a:buSzPts val="1500"/>
              <a:buChar char="●"/>
            </a:pPr>
            <a:r>
              <a:rPr lang="en"/>
              <a:t>Subscription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VNET</a:t>
            </a:r>
            <a:endParaRPr/>
          </a:p>
        </p:txBody>
      </p:sp>
      <p:sp>
        <p:nvSpPr>
          <p:cNvPr id="389" name="Google Shape;389;p6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Criar uma vnet default 10.0.0.0/16</a:t>
            </a:r>
            <a:endParaRPr/>
          </a:p>
          <a:p>
            <a:pPr marL="457200" lvl="0" indent="-323850" algn="just" rtl="0">
              <a:spcBef>
                <a:spcPts val="0"/>
              </a:spcBef>
              <a:spcAft>
                <a:spcPts val="0"/>
              </a:spcAft>
              <a:buSzPts val="1500"/>
              <a:buChar char="●"/>
            </a:pPr>
            <a:r>
              <a:rPr lang="en"/>
              <a:t>Criar 2 vms m1 e m2</a:t>
            </a:r>
            <a:endParaRPr/>
          </a:p>
          <a:p>
            <a:pPr marL="457200" lvl="0" indent="-323850" algn="just" rtl="0">
              <a:spcBef>
                <a:spcPts val="0"/>
              </a:spcBef>
              <a:spcAft>
                <a:spcPts val="0"/>
              </a:spcAft>
              <a:buSzPts val="1500"/>
              <a:buChar char="●"/>
            </a:pPr>
            <a:r>
              <a:rPr lang="en"/>
              <a:t>Mostrar no portal informações para conectar na vm</a:t>
            </a:r>
            <a:endParaRPr/>
          </a:p>
          <a:p>
            <a:pPr marL="457200" lvl="0" indent="-323850" algn="just" rtl="0">
              <a:spcBef>
                <a:spcPts val="0"/>
              </a:spcBef>
              <a:spcAft>
                <a:spcPts val="0"/>
              </a:spcAft>
              <a:buSzPts val="1500"/>
              <a:buChar char="●"/>
            </a:pPr>
            <a:r>
              <a:rPr lang="en"/>
              <a:t>Testar a conectividade entre elas ssh e ping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 Balancer</a:t>
            </a:r>
            <a:endParaRPr/>
          </a:p>
        </p:txBody>
      </p:sp>
      <p:sp>
        <p:nvSpPr>
          <p:cNvPr id="395" name="Google Shape;395;p7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Load Balancer operates at layer four of the Open Systems Interconnection (OSI) model. It's the single point of contact for clients. Load Balancer distributes inbound flows that arrive at the load balancer's front end to backend pool instances. These flows are according to configured load balancing rules and health probes. The backend pool instances can be Azure Virtual Machines or instances in a virtual machine scale set.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Load Balancer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401" name="Google Shape;401;p71"/>
          <p:cNvPicPr preferRelativeResize="0"/>
          <p:nvPr/>
        </p:nvPicPr>
        <p:blipFill>
          <a:blip r:embed="rId3">
            <a:alphaModFix/>
          </a:blip>
          <a:stretch>
            <a:fillRect/>
          </a:stretch>
        </p:blipFill>
        <p:spPr>
          <a:xfrm>
            <a:off x="311700" y="1242775"/>
            <a:ext cx="5983505" cy="3668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load balancer</a:t>
            </a:r>
            <a:endParaRPr/>
          </a:p>
        </p:txBody>
      </p:sp>
      <p:sp>
        <p:nvSpPr>
          <p:cNvPr id="407" name="Google Shape;407;p7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You can use internal load balancers to balance traffic from private IP addresses.</a:t>
            </a:r>
            <a:endParaRPr/>
          </a:p>
          <a:p>
            <a:pPr marL="0" lvl="0" indent="0" algn="just" rtl="0">
              <a:spcBef>
                <a:spcPts val="1600"/>
              </a:spcBef>
              <a:spcAft>
                <a:spcPts val="1600"/>
              </a:spcAft>
              <a:buNone/>
            </a:pPr>
            <a:r>
              <a:rPr lang="en"/>
              <a:t>Public load balancers can balance traffic originating from public IP addresses.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Gateway</a:t>
            </a:r>
            <a:endParaRPr/>
          </a:p>
        </p:txBody>
      </p:sp>
      <p:sp>
        <p:nvSpPr>
          <p:cNvPr id="413" name="Google Shape;413;p7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Application Gateway can make routing decisions based on additional attributes of an HTTP request, for example URI path or host headers. For example, you can route traffic based on the incoming URL. So if /images is in the incoming URL, you can route traffic to a specific set of servers (known as a pool) configured for images. If /video is in the URL, that traffic is routed to another pool that's optimized for videos.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Gateway</a:t>
            </a:r>
            <a:endParaRPr/>
          </a:p>
        </p:txBody>
      </p:sp>
      <p:pic>
        <p:nvPicPr>
          <p:cNvPr id="419" name="Google Shape;419;p74"/>
          <p:cNvPicPr preferRelativeResize="0"/>
          <p:nvPr/>
        </p:nvPicPr>
        <p:blipFill>
          <a:blip r:embed="rId3">
            <a:alphaModFix/>
          </a:blip>
          <a:stretch>
            <a:fillRect/>
          </a:stretch>
        </p:blipFill>
        <p:spPr>
          <a:xfrm>
            <a:off x="437000" y="1167800"/>
            <a:ext cx="5401125" cy="3308200"/>
          </a:xfrm>
          <a:prstGeom prst="rect">
            <a:avLst/>
          </a:prstGeom>
          <a:noFill/>
          <a:ln>
            <a:noFill/>
          </a:ln>
        </p:spPr>
      </p:pic>
      <p:sp>
        <p:nvSpPr>
          <p:cNvPr id="420" name="Google Shape;420;p74"/>
          <p:cNvSpPr txBox="1"/>
          <p:nvPr/>
        </p:nvSpPr>
        <p:spPr>
          <a:xfrm>
            <a:off x="411275" y="4534925"/>
            <a:ext cx="5653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chemeClr val="hlink"/>
                </a:solidFill>
                <a:latin typeface="Open Sans"/>
                <a:ea typeface="Open Sans"/>
                <a:cs typeface="Open Sans"/>
                <a:sym typeface="Open Sans"/>
                <a:hlinkClick r:id="rId4"/>
              </a:rPr>
              <a:t>https://docs.microsoft.com/pt-br/azure/application-gateway/features</a:t>
            </a:r>
            <a:endParaRPr sz="13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VPN Gateway</a:t>
            </a:r>
            <a:endParaRPr/>
          </a:p>
        </p:txBody>
      </p:sp>
      <p:sp>
        <p:nvSpPr>
          <p:cNvPr id="426" name="Google Shape;426;p7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 VPN gateway is a specific type of virtual network gateway that is used to send encrypted traffic between an Azure virtual network and an on-premises location over the public Internet. You can also use a VPN gateway to send encrypted traffic between Azure virtual networks over the Microsoft network. </a:t>
            </a:r>
            <a:endParaRPr/>
          </a:p>
          <a:p>
            <a:pPr marL="0" lvl="0" indent="0" algn="just" rtl="0">
              <a:spcBef>
                <a:spcPts val="1600"/>
              </a:spcBef>
              <a:spcAft>
                <a:spcPts val="1600"/>
              </a:spcAft>
              <a:buNone/>
            </a:pPr>
            <a:r>
              <a:rPr lang="en" u="sng">
                <a:solidFill>
                  <a:schemeClr val="hlink"/>
                </a:solidFill>
                <a:hlinkClick r:id="rId3"/>
              </a:rPr>
              <a:t>https://docs.microsoft.com/pt-br/azure/vpn-gateway/design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Primeiros passos</a:t>
            </a:r>
            <a:endParaRPr/>
          </a:p>
        </p:txBody>
      </p:sp>
      <p:sp>
        <p:nvSpPr>
          <p:cNvPr id="64" name="Google Shape;64;p1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Serviços: </a:t>
            </a:r>
            <a:r>
              <a:rPr lang="en" u="sng"/>
              <a:t>Gratuitos 12 meses </a:t>
            </a:r>
            <a:r>
              <a:rPr lang="en"/>
              <a:t>vs. </a:t>
            </a:r>
            <a:r>
              <a:rPr lang="en" u="sng"/>
              <a:t>Sempre gratuitos</a:t>
            </a:r>
            <a:endParaRPr u="sng"/>
          </a:p>
          <a:p>
            <a:pPr marL="457200" lvl="0" indent="-323850" algn="just" rtl="0">
              <a:spcBef>
                <a:spcPts val="0"/>
              </a:spcBef>
              <a:spcAft>
                <a:spcPts val="0"/>
              </a:spcAft>
              <a:buSzPts val="1500"/>
              <a:buChar char="●"/>
            </a:pPr>
            <a:r>
              <a:rPr lang="en"/>
              <a:t>Criando uma conta</a:t>
            </a:r>
            <a:endParaRPr/>
          </a:p>
          <a:p>
            <a:pPr marL="457200" lvl="0" indent="-323850" algn="just" rtl="0">
              <a:spcBef>
                <a:spcPts val="0"/>
              </a:spcBef>
              <a:spcAft>
                <a:spcPts val="0"/>
              </a:spcAft>
              <a:buSzPts val="1500"/>
              <a:buChar char="●"/>
            </a:pPr>
            <a:r>
              <a:rPr lang="en"/>
              <a:t>Navegando pelo portal</a:t>
            </a:r>
            <a:endParaRPr/>
          </a:p>
          <a:p>
            <a:pPr marL="457200" lvl="0" indent="-323850" algn="just" rtl="0">
              <a:spcBef>
                <a:spcPts val="0"/>
              </a:spcBef>
              <a:spcAft>
                <a:spcPts val="0"/>
              </a:spcAft>
              <a:buSzPts val="1500"/>
              <a:buChar char="●"/>
            </a:pPr>
            <a:r>
              <a:rPr lang="en" u="sng">
                <a:solidFill>
                  <a:schemeClr val="hlink"/>
                </a:solidFill>
                <a:hlinkClick r:id="rId3"/>
              </a:rPr>
              <a:t>Acesso mobile</a:t>
            </a:r>
            <a:endParaRPr/>
          </a:p>
          <a:p>
            <a:pPr marL="0" lvl="0" indent="0" algn="just" rtl="0">
              <a:spcBef>
                <a:spcPts val="1600"/>
              </a:spcBef>
              <a:spcAft>
                <a:spcPts val="0"/>
              </a:spcAft>
              <a:buNone/>
            </a:pPr>
            <a:endParaRPr/>
          </a:p>
          <a:p>
            <a:pPr marL="0" lvl="0" indent="0" algn="just" rtl="0">
              <a:spcBef>
                <a:spcPts val="1600"/>
              </a:spcBef>
              <a:spcAft>
                <a:spcPts val="0"/>
              </a:spcAft>
              <a:buNone/>
            </a:pPr>
            <a:r>
              <a:rPr lang="en" u="sng">
                <a:solidFill>
                  <a:schemeClr val="hlink"/>
                </a:solidFill>
                <a:hlinkClick r:id="rId4"/>
              </a:rPr>
              <a:t>https://azure.microsoft.com/pt-br/free/</a:t>
            </a:r>
            <a:endParaRPr/>
          </a:p>
          <a:p>
            <a:pPr marL="0" lvl="0" indent="0" algn="just" rtl="0">
              <a:spcBef>
                <a:spcPts val="1600"/>
              </a:spcBef>
              <a:spcAft>
                <a:spcPts val="16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VPN Gateway design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432" name="Google Shape;432;p76"/>
          <p:cNvPicPr preferRelativeResize="0"/>
          <p:nvPr/>
        </p:nvPicPr>
        <p:blipFill rotWithShape="1">
          <a:blip r:embed="rId3">
            <a:alphaModFix/>
          </a:blip>
          <a:srcRect t="-3290" b="3289"/>
          <a:stretch/>
        </p:blipFill>
        <p:spPr>
          <a:xfrm>
            <a:off x="311700" y="1244000"/>
            <a:ext cx="5185100" cy="1310200"/>
          </a:xfrm>
          <a:prstGeom prst="rect">
            <a:avLst/>
          </a:prstGeom>
          <a:noFill/>
          <a:ln>
            <a:noFill/>
          </a:ln>
        </p:spPr>
      </p:pic>
      <p:pic>
        <p:nvPicPr>
          <p:cNvPr id="433" name="Google Shape;433;p76"/>
          <p:cNvPicPr preferRelativeResize="0"/>
          <p:nvPr/>
        </p:nvPicPr>
        <p:blipFill rotWithShape="1">
          <a:blip r:embed="rId4">
            <a:alphaModFix/>
          </a:blip>
          <a:srcRect t="8500" b="-8499"/>
          <a:stretch/>
        </p:blipFill>
        <p:spPr>
          <a:xfrm>
            <a:off x="311700" y="2747598"/>
            <a:ext cx="5185100" cy="2425302"/>
          </a:xfrm>
          <a:prstGeom prst="rect">
            <a:avLst/>
          </a:prstGeom>
          <a:noFill/>
          <a:ln>
            <a:noFill/>
          </a:ln>
        </p:spPr>
      </p:pic>
      <p:sp>
        <p:nvSpPr>
          <p:cNvPr id="434" name="Google Shape;434;p76"/>
          <p:cNvSpPr txBox="1"/>
          <p:nvPr/>
        </p:nvSpPr>
        <p:spPr>
          <a:xfrm>
            <a:off x="521850" y="2216925"/>
            <a:ext cx="12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site to site</a:t>
            </a:r>
            <a:endParaRPr b="1">
              <a:latin typeface="Open Sans"/>
              <a:ea typeface="Open Sans"/>
              <a:cs typeface="Open Sans"/>
              <a:sym typeface="Open Sans"/>
            </a:endParaRPr>
          </a:p>
        </p:txBody>
      </p:sp>
      <p:sp>
        <p:nvSpPr>
          <p:cNvPr id="435" name="Google Shape;435;p76"/>
          <p:cNvSpPr txBox="1"/>
          <p:nvPr/>
        </p:nvSpPr>
        <p:spPr>
          <a:xfrm>
            <a:off x="521850" y="4556450"/>
            <a:ext cx="120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multi site</a:t>
            </a:r>
            <a:endParaRPr b="1">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VPN Gateway design</a:t>
            </a:r>
            <a:endParaRPr/>
          </a:p>
          <a:p>
            <a:pPr marL="0" lvl="0" indent="0" algn="l" rtl="0">
              <a:spcBef>
                <a:spcPts val="0"/>
              </a:spcBef>
              <a:spcAft>
                <a:spcPts val="0"/>
              </a:spcAft>
              <a:buNone/>
            </a:pPr>
            <a:endParaRPr/>
          </a:p>
        </p:txBody>
      </p:sp>
      <p:pic>
        <p:nvPicPr>
          <p:cNvPr id="441" name="Google Shape;441;p77"/>
          <p:cNvPicPr preferRelativeResize="0"/>
          <p:nvPr/>
        </p:nvPicPr>
        <p:blipFill rotWithShape="1">
          <a:blip r:embed="rId3">
            <a:alphaModFix/>
          </a:blip>
          <a:srcRect/>
          <a:stretch/>
        </p:blipFill>
        <p:spPr>
          <a:xfrm>
            <a:off x="311700" y="2331500"/>
            <a:ext cx="5037926" cy="2694125"/>
          </a:xfrm>
          <a:prstGeom prst="rect">
            <a:avLst/>
          </a:prstGeom>
          <a:noFill/>
          <a:ln>
            <a:noFill/>
          </a:ln>
        </p:spPr>
      </p:pic>
      <p:pic>
        <p:nvPicPr>
          <p:cNvPr id="442" name="Google Shape;442;p77"/>
          <p:cNvPicPr preferRelativeResize="0"/>
          <p:nvPr/>
        </p:nvPicPr>
        <p:blipFill>
          <a:blip r:embed="rId4">
            <a:alphaModFix/>
          </a:blip>
          <a:stretch>
            <a:fillRect/>
          </a:stretch>
        </p:blipFill>
        <p:spPr>
          <a:xfrm>
            <a:off x="311700" y="1170125"/>
            <a:ext cx="5037925" cy="1075675"/>
          </a:xfrm>
          <a:prstGeom prst="rect">
            <a:avLst/>
          </a:prstGeom>
          <a:noFill/>
          <a:ln>
            <a:noFill/>
          </a:ln>
        </p:spPr>
      </p:pic>
      <p:sp>
        <p:nvSpPr>
          <p:cNvPr id="443" name="Google Shape;443;p77"/>
          <p:cNvSpPr txBox="1"/>
          <p:nvPr/>
        </p:nvSpPr>
        <p:spPr>
          <a:xfrm>
            <a:off x="551275" y="4474575"/>
            <a:ext cx="142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point to site</a:t>
            </a:r>
            <a:endParaRPr b="1">
              <a:latin typeface="Open Sans"/>
              <a:ea typeface="Open Sans"/>
              <a:cs typeface="Open Sans"/>
              <a:sym typeface="Open Sans"/>
            </a:endParaRPr>
          </a:p>
        </p:txBody>
      </p:sp>
      <p:sp>
        <p:nvSpPr>
          <p:cNvPr id="444" name="Google Shape;444;p77"/>
          <p:cNvSpPr txBox="1"/>
          <p:nvPr/>
        </p:nvSpPr>
        <p:spPr>
          <a:xfrm>
            <a:off x="2301300" y="1170125"/>
            <a:ext cx="142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vnet to vnet</a:t>
            </a:r>
            <a:endParaRPr b="1">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ExpressRoute</a:t>
            </a:r>
            <a:endParaRPr/>
          </a:p>
        </p:txBody>
      </p:sp>
      <p:sp>
        <p:nvSpPr>
          <p:cNvPr id="450" name="Google Shape;450;p7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ExpressRoute connections don't go over the public Internet. This allows ExpressRoute connections to offer more reliability, faster speeds, consistent latencies, and higher security than typical connections over the Internet.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ExpressRoute</a:t>
            </a:r>
            <a:endParaRPr/>
          </a:p>
        </p:txBody>
      </p:sp>
      <p:pic>
        <p:nvPicPr>
          <p:cNvPr id="456" name="Google Shape;456;p79"/>
          <p:cNvPicPr preferRelativeResize="0"/>
          <p:nvPr/>
        </p:nvPicPr>
        <p:blipFill>
          <a:blip r:embed="rId3">
            <a:alphaModFix/>
          </a:blip>
          <a:stretch>
            <a:fillRect/>
          </a:stretch>
        </p:blipFill>
        <p:spPr>
          <a:xfrm>
            <a:off x="311700" y="1354875"/>
            <a:ext cx="6284551" cy="30052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Delivery Network</a:t>
            </a:r>
            <a:endParaRPr/>
          </a:p>
        </p:txBody>
      </p:sp>
      <p:sp>
        <p:nvSpPr>
          <p:cNvPr id="462" name="Google Shape;462;p8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Content Delivery Network (CDN) offers developers a global solution for rapidly delivering high-bandwidth content to users by caching their content at strategically placed physical nodes across the world. Azure CDN can also accelerate dynamic content, which cannot be cached, by leveraging various network optimizations using CDN POPs. </a:t>
            </a:r>
            <a:endParaRPr/>
          </a:p>
          <a:p>
            <a:pPr marL="0" lvl="0" indent="0" algn="just" rtl="0">
              <a:spcBef>
                <a:spcPts val="1600"/>
              </a:spcBef>
              <a:spcAft>
                <a:spcPts val="1600"/>
              </a:spcAft>
              <a:buNone/>
            </a:pPr>
            <a:r>
              <a:rPr lang="en" u="sng">
                <a:solidFill>
                  <a:schemeClr val="hlink"/>
                </a:solidFill>
                <a:hlinkClick r:id="rId3"/>
              </a:rPr>
              <a:t>https://docs.microsoft.com/en-us/azure/cdn/cdn-pop-locations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8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Content Delivery Network</a:t>
            </a:r>
            <a:endParaRPr/>
          </a:p>
          <a:p>
            <a:pPr marL="0" lvl="0" indent="0" algn="l" rtl="0">
              <a:spcBef>
                <a:spcPts val="0"/>
              </a:spcBef>
              <a:spcAft>
                <a:spcPts val="0"/>
              </a:spcAft>
              <a:buNone/>
            </a:pPr>
            <a:endParaRPr/>
          </a:p>
        </p:txBody>
      </p:sp>
      <p:pic>
        <p:nvPicPr>
          <p:cNvPr id="468" name="Google Shape;468;p81"/>
          <p:cNvPicPr preferRelativeResize="0"/>
          <p:nvPr/>
        </p:nvPicPr>
        <p:blipFill>
          <a:blip r:embed="rId3">
            <a:alphaModFix/>
          </a:blip>
          <a:stretch>
            <a:fillRect/>
          </a:stretch>
        </p:blipFill>
        <p:spPr>
          <a:xfrm>
            <a:off x="311700" y="1302875"/>
            <a:ext cx="6096000" cy="3381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2"/>
          <p:cNvSpPr txBox="1"/>
          <p:nvPr/>
        </p:nvSpPr>
        <p:spPr>
          <a:xfrm>
            <a:off x="2923050" y="2017650"/>
            <a:ext cx="329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a:latin typeface="Open Sans"/>
                <a:ea typeface="Open Sans"/>
                <a:cs typeface="Open Sans"/>
                <a:sym typeface="Open Sans"/>
              </a:rPr>
              <a:t>PARTE 3</a:t>
            </a:r>
            <a:endParaRPr sz="6000" b="1">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Storage</a:t>
            </a:r>
            <a:endParaRPr/>
          </a:p>
        </p:txBody>
      </p:sp>
      <p:sp>
        <p:nvSpPr>
          <p:cNvPr id="479" name="Google Shape;479;p8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Blob</a:t>
            </a:r>
            <a:endParaRPr/>
          </a:p>
          <a:p>
            <a:pPr marL="457200" lvl="0" indent="-323850" algn="just" rtl="0">
              <a:spcBef>
                <a:spcPts val="0"/>
              </a:spcBef>
              <a:spcAft>
                <a:spcPts val="0"/>
              </a:spcAft>
              <a:buSzPts val="1500"/>
              <a:buChar char="●"/>
            </a:pPr>
            <a:r>
              <a:rPr lang="en"/>
              <a:t>File</a:t>
            </a:r>
            <a:endParaRPr/>
          </a:p>
          <a:p>
            <a:pPr marL="457200" lvl="0" indent="-323850" algn="just" rtl="0">
              <a:spcBef>
                <a:spcPts val="0"/>
              </a:spcBef>
              <a:spcAft>
                <a:spcPts val="0"/>
              </a:spcAft>
              <a:buSzPts val="1500"/>
              <a:buChar char="●"/>
            </a:pPr>
            <a:r>
              <a:rPr lang="en"/>
              <a:t>Disks</a:t>
            </a:r>
            <a:endParaRPr/>
          </a:p>
          <a:p>
            <a:pPr marL="457200" lvl="0" indent="-323850" algn="just" rtl="0">
              <a:spcBef>
                <a:spcPts val="0"/>
              </a:spcBef>
              <a:spcAft>
                <a:spcPts val="0"/>
              </a:spcAft>
              <a:buSzPts val="1500"/>
              <a:buChar char="●"/>
            </a:pPr>
            <a:r>
              <a:rPr lang="en"/>
              <a:t>Access Tiers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Storage account</a:t>
            </a:r>
            <a:endParaRPr/>
          </a:p>
        </p:txBody>
      </p:sp>
      <p:sp>
        <p:nvSpPr>
          <p:cNvPr id="485" name="Google Shape;485;p8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An Azure storage account contains all of your Azure Storage data objects: blobs, files, queues, tables, and disks. The storage account provides a unique namespace for your Azure Storage data that is accessible from anywhere in the world over HTTP or HTTPS. Data in your Azure storage account is durable and highly available, secure, and massively scalable.</a:t>
            </a:r>
            <a:endParaRPr/>
          </a:p>
          <a:p>
            <a:pPr marL="0" lvl="0" indent="0" algn="just" rtl="0">
              <a:spcBef>
                <a:spcPts val="1600"/>
              </a:spcBef>
              <a:spcAft>
                <a:spcPts val="1600"/>
              </a:spcAft>
              <a:buNone/>
            </a:pPr>
            <a:r>
              <a:rPr lang="en" u="sng">
                <a:solidFill>
                  <a:schemeClr val="hlink"/>
                </a:solidFill>
                <a:hlinkClick r:id="rId3"/>
              </a:rPr>
              <a:t>https://docs.microsoft.com/pt-br/azure/storage/common/storage-account-overview</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8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Storage redundancy</a:t>
            </a:r>
            <a:endParaRPr/>
          </a:p>
        </p:txBody>
      </p:sp>
      <p:sp>
        <p:nvSpPr>
          <p:cNvPr id="491" name="Google Shape;491;p8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Locally-redundant storage - LRS</a:t>
            </a:r>
            <a:endParaRPr/>
          </a:p>
          <a:p>
            <a:pPr marL="457200" lvl="0" indent="-323850" algn="just" rtl="0">
              <a:spcBef>
                <a:spcPts val="0"/>
              </a:spcBef>
              <a:spcAft>
                <a:spcPts val="0"/>
              </a:spcAft>
              <a:buSzPts val="1500"/>
              <a:buChar char="●"/>
            </a:pPr>
            <a:r>
              <a:rPr lang="en"/>
              <a:t>Zone-redundant storage</a:t>
            </a:r>
            <a:endParaRPr/>
          </a:p>
          <a:p>
            <a:pPr marL="457200" lvl="0" indent="-323850" algn="just" rtl="0">
              <a:spcBef>
                <a:spcPts val="0"/>
              </a:spcBef>
              <a:spcAft>
                <a:spcPts val="0"/>
              </a:spcAft>
              <a:buSzPts val="1500"/>
              <a:buChar char="●"/>
            </a:pPr>
            <a:r>
              <a:rPr lang="en"/>
              <a:t>Geo-redundant storage</a:t>
            </a:r>
            <a:endParaRPr/>
          </a:p>
          <a:p>
            <a:pPr marL="457200" lvl="0" indent="-323850" algn="just" rtl="0">
              <a:spcBef>
                <a:spcPts val="0"/>
              </a:spcBef>
              <a:spcAft>
                <a:spcPts val="0"/>
              </a:spcAft>
              <a:buSzPts val="1500"/>
              <a:buChar char="●"/>
            </a:pPr>
            <a:r>
              <a:rPr lang="en"/>
              <a:t>Geo-zone-redundant storage</a:t>
            </a:r>
            <a:endParaRPr/>
          </a:p>
          <a:p>
            <a:pPr marL="457200" lvl="0" indent="-323850" algn="just" rtl="0">
              <a:spcBef>
                <a:spcPts val="0"/>
              </a:spcBef>
              <a:spcAft>
                <a:spcPts val="0"/>
              </a:spcAft>
              <a:buSzPts val="1500"/>
              <a:buChar char="●"/>
            </a:pPr>
            <a:r>
              <a:rPr lang="en"/>
              <a:t>Read-Access</a:t>
            </a:r>
            <a:endParaRPr/>
          </a:p>
          <a:p>
            <a:pPr marL="0" lvl="0" indent="0" algn="just" rtl="0">
              <a:spcBef>
                <a:spcPts val="1600"/>
              </a:spcBef>
              <a:spcAft>
                <a:spcPts val="0"/>
              </a:spcAft>
              <a:buNone/>
            </a:pPr>
            <a:r>
              <a:rPr lang="en" u="sng">
                <a:solidFill>
                  <a:schemeClr val="hlink"/>
                </a:solidFill>
                <a:hlinkClick r:id="rId3"/>
              </a:rPr>
              <a:t>https://docs.microsoft.com/pt-br/azure/storage/common/storage-redundancy#zone-redundant-storage</a:t>
            </a:r>
            <a:endParaRPr/>
          </a:p>
          <a:p>
            <a:pPr marL="0" lvl="0" indent="0" algn="just" rtl="0">
              <a:spcBef>
                <a:spcPts val="1600"/>
              </a:spcBef>
              <a:spcAft>
                <a:spcPts val="0"/>
              </a:spcAft>
              <a:buNone/>
            </a:pPr>
            <a:endParaRPr/>
          </a:p>
          <a:p>
            <a:pPr marL="0" lvl="0" indent="0" algn="just" rtl="0">
              <a:spcBef>
                <a:spcPts val="1600"/>
              </a:spcBef>
              <a:spcAft>
                <a:spcPts val="0"/>
              </a:spcAft>
              <a:buClr>
                <a:schemeClr val="dk1"/>
              </a:buClr>
              <a:buSzPts val="1100"/>
              <a:buFont typeface="Arial"/>
              <a:buNone/>
            </a:pPr>
            <a:endParaRPr/>
          </a:p>
          <a:p>
            <a:pPr marL="0" lvl="0" indent="0" algn="just"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Storage Account</a:t>
            </a:r>
            <a:endParaRPr/>
          </a:p>
        </p:txBody>
      </p:sp>
      <p:sp>
        <p:nvSpPr>
          <p:cNvPr id="497" name="Google Shape;497;p8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Criar um novo storage account</a:t>
            </a:r>
            <a:endParaRPr/>
          </a:p>
          <a:p>
            <a:pPr marL="0" lvl="0" indent="0" algn="just" rtl="0">
              <a:spcBef>
                <a:spcPts val="1600"/>
              </a:spcBef>
              <a:spcAft>
                <a:spcPts val="1600"/>
              </a:spcAft>
              <a:buNone/>
            </a:pPr>
            <a:r>
              <a:rPr lang="en"/>
              <a:t>Mostrar os tipos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 tiers - Storage</a:t>
            </a:r>
            <a:endParaRPr/>
          </a:p>
        </p:txBody>
      </p:sp>
      <p:sp>
        <p:nvSpPr>
          <p:cNvPr id="503" name="Google Shape;503;p8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b="1"/>
              <a:t>Hot</a:t>
            </a:r>
            <a:r>
              <a:rPr lang="en"/>
              <a:t> - Optimized for storing data that is accessed frequently.</a:t>
            </a:r>
            <a:endParaRPr/>
          </a:p>
          <a:p>
            <a:pPr marL="0" lvl="0" indent="0" algn="just" rtl="0">
              <a:spcBef>
                <a:spcPts val="1600"/>
              </a:spcBef>
              <a:spcAft>
                <a:spcPts val="0"/>
              </a:spcAft>
              <a:buClr>
                <a:schemeClr val="dk1"/>
              </a:buClr>
              <a:buSzPts val="1100"/>
              <a:buFont typeface="Arial"/>
              <a:buNone/>
            </a:pPr>
            <a:r>
              <a:rPr lang="en" b="1"/>
              <a:t>Cool</a:t>
            </a:r>
            <a:r>
              <a:rPr lang="en"/>
              <a:t> - Optimized for storing data that is infrequently accessed and stored for at least 30 days.</a:t>
            </a:r>
            <a:endParaRPr/>
          </a:p>
          <a:p>
            <a:pPr marL="0" lvl="0" indent="0" algn="just" rtl="0">
              <a:spcBef>
                <a:spcPts val="1600"/>
              </a:spcBef>
              <a:spcAft>
                <a:spcPts val="0"/>
              </a:spcAft>
              <a:buClr>
                <a:schemeClr val="dk1"/>
              </a:buClr>
              <a:buSzPts val="1100"/>
              <a:buFont typeface="Arial"/>
              <a:buNone/>
            </a:pPr>
            <a:r>
              <a:rPr lang="en" b="1"/>
              <a:t>Archive</a:t>
            </a:r>
            <a:r>
              <a:rPr lang="en"/>
              <a:t> - Optimized for storing data that is rarely accessed and stored for at least 180 days with flexible latency requirements, on the order of hours.</a:t>
            </a:r>
            <a:endParaRPr/>
          </a:p>
          <a:p>
            <a:pPr marL="0" lvl="0" indent="0" algn="just" rtl="0">
              <a:spcBef>
                <a:spcPts val="1600"/>
              </a:spcBef>
              <a:spcAft>
                <a:spcPts val="160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Archive access tier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09" name="Google Shape;509;p88"/>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archive access tier has the lowest storage cost but higher data retrieval costs compared to hot and cool tiers. Data must remain in the archive tier for at least 180 days or be subject to an early deletion charge. Data in the archive tier can take several hours to retrieve depending on the specified rehydration priority.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Blob</a:t>
            </a:r>
            <a:endParaRPr/>
          </a:p>
        </p:txBody>
      </p:sp>
      <p:sp>
        <p:nvSpPr>
          <p:cNvPr id="515" name="Google Shape;515;p8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Blob storage is Microsoft's object storage solution for the cloud. Blob storage is optimized for storing massive amounts of unstructured data. Unstructured data is data that doesn't adhere to a particular data model or definition, such as text or binary data.</a:t>
            </a:r>
            <a:endParaRPr/>
          </a:p>
          <a:p>
            <a:pPr marL="0" lvl="0" indent="0" algn="just" rtl="0">
              <a:spcBef>
                <a:spcPts val="1600"/>
              </a:spcBef>
              <a:spcAft>
                <a:spcPts val="1600"/>
              </a:spcAft>
              <a:buNone/>
            </a:pPr>
            <a:r>
              <a:rPr lang="en" i="1"/>
              <a:t>Blob =  Binary Large Object.</a:t>
            </a:r>
            <a:endParaRPr i="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9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Blob storage is designed for:</a:t>
            </a:r>
            <a:endParaRPr/>
          </a:p>
        </p:txBody>
      </p:sp>
      <p:sp>
        <p:nvSpPr>
          <p:cNvPr id="521" name="Google Shape;521;p9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Serving images or documents directly to a browser.</a:t>
            </a:r>
            <a:endParaRPr/>
          </a:p>
          <a:p>
            <a:pPr marL="457200" lvl="0" indent="-323850" algn="just" rtl="0">
              <a:spcBef>
                <a:spcPts val="0"/>
              </a:spcBef>
              <a:spcAft>
                <a:spcPts val="0"/>
              </a:spcAft>
              <a:buSzPts val="1500"/>
              <a:buChar char="●"/>
            </a:pPr>
            <a:r>
              <a:rPr lang="en"/>
              <a:t>Storing files for distributed access.</a:t>
            </a:r>
            <a:endParaRPr/>
          </a:p>
          <a:p>
            <a:pPr marL="457200" lvl="0" indent="-323850" algn="just" rtl="0">
              <a:spcBef>
                <a:spcPts val="0"/>
              </a:spcBef>
              <a:spcAft>
                <a:spcPts val="0"/>
              </a:spcAft>
              <a:buSzPts val="1500"/>
              <a:buChar char="●"/>
            </a:pPr>
            <a:r>
              <a:rPr lang="en"/>
              <a:t>Streaming video and audio.</a:t>
            </a:r>
            <a:endParaRPr/>
          </a:p>
          <a:p>
            <a:pPr marL="457200" lvl="0" indent="-323850" algn="just" rtl="0">
              <a:spcBef>
                <a:spcPts val="0"/>
              </a:spcBef>
              <a:spcAft>
                <a:spcPts val="0"/>
              </a:spcAft>
              <a:buSzPts val="1500"/>
              <a:buChar char="●"/>
            </a:pPr>
            <a:r>
              <a:rPr lang="en"/>
              <a:t>Writing to log files.</a:t>
            </a:r>
            <a:endParaRPr/>
          </a:p>
          <a:p>
            <a:pPr marL="457200" lvl="0" indent="-323850" algn="just" rtl="0">
              <a:spcBef>
                <a:spcPts val="0"/>
              </a:spcBef>
              <a:spcAft>
                <a:spcPts val="0"/>
              </a:spcAft>
              <a:buSzPts val="1500"/>
              <a:buChar char="●"/>
            </a:pPr>
            <a:r>
              <a:rPr lang="en"/>
              <a:t>Storing data for backup and restore, disaster recovery, and archiving.</a:t>
            </a:r>
            <a:endParaRPr/>
          </a:p>
          <a:p>
            <a:pPr marL="457200" lvl="0" indent="-323850" algn="just" rtl="0">
              <a:spcBef>
                <a:spcPts val="0"/>
              </a:spcBef>
              <a:spcAft>
                <a:spcPts val="0"/>
              </a:spcAft>
              <a:buSzPts val="1500"/>
              <a:buChar char="●"/>
            </a:pPr>
            <a:r>
              <a:rPr lang="en"/>
              <a:t>Storing data for analysis by an on-premises or Azure-hosted service.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9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Blob storage resources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527" name="Google Shape;527;p9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The storage account</a:t>
            </a:r>
            <a:endParaRPr/>
          </a:p>
          <a:p>
            <a:pPr marL="457200" lvl="0" indent="-323850" algn="just" rtl="0">
              <a:spcBef>
                <a:spcPts val="0"/>
              </a:spcBef>
              <a:spcAft>
                <a:spcPts val="0"/>
              </a:spcAft>
              <a:buSzPts val="1500"/>
              <a:buChar char="●"/>
            </a:pPr>
            <a:r>
              <a:rPr lang="en"/>
              <a:t>A container in the storage account</a:t>
            </a:r>
            <a:endParaRPr/>
          </a:p>
          <a:p>
            <a:pPr marL="457200" lvl="0" indent="-323850" algn="just" rtl="0">
              <a:spcBef>
                <a:spcPts val="0"/>
              </a:spcBef>
              <a:spcAft>
                <a:spcPts val="0"/>
              </a:spcAft>
              <a:buSzPts val="1500"/>
              <a:buChar char="●"/>
            </a:pPr>
            <a:r>
              <a:rPr lang="en"/>
              <a:t>A blob in a container</a:t>
            </a:r>
            <a:endParaRPr/>
          </a:p>
        </p:txBody>
      </p:sp>
      <p:pic>
        <p:nvPicPr>
          <p:cNvPr id="528" name="Google Shape;528;p91"/>
          <p:cNvPicPr preferRelativeResize="0"/>
          <p:nvPr/>
        </p:nvPicPr>
        <p:blipFill>
          <a:blip r:embed="rId3">
            <a:alphaModFix/>
          </a:blip>
          <a:stretch>
            <a:fillRect/>
          </a:stretch>
        </p:blipFill>
        <p:spPr>
          <a:xfrm>
            <a:off x="503006" y="2703131"/>
            <a:ext cx="4717400" cy="1581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Archive Tier Support</a:t>
            </a:r>
            <a:endParaRPr/>
          </a:p>
        </p:txBody>
      </p:sp>
      <p:sp>
        <p:nvSpPr>
          <p:cNvPr id="534" name="Google Shape;534;p9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archive tier is not supported for ZRS, GZRS, or RA-GZRS accounts. Migrating from LRS to GRS is not supported if the storage account contains blobs in the archive tier.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Scenarios for the archive</a:t>
            </a:r>
            <a:endParaRPr/>
          </a:p>
        </p:txBody>
      </p:sp>
      <p:sp>
        <p:nvSpPr>
          <p:cNvPr id="540" name="Google Shape;540;p93"/>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Long-term backup, secondary backup, and archival datasets</a:t>
            </a:r>
            <a:endParaRPr/>
          </a:p>
          <a:p>
            <a:pPr marL="457200" lvl="0" indent="-323850" algn="just" rtl="0">
              <a:spcBef>
                <a:spcPts val="0"/>
              </a:spcBef>
              <a:spcAft>
                <a:spcPts val="0"/>
              </a:spcAft>
              <a:buSzPts val="1500"/>
              <a:buChar char="●"/>
            </a:pPr>
            <a:r>
              <a:rPr lang="en"/>
              <a:t>Original (raw) data that must be preserved, even after it has been processed into final usable form</a:t>
            </a:r>
            <a:endParaRPr/>
          </a:p>
          <a:p>
            <a:pPr marL="457200" lvl="0" indent="-323850" algn="just" rtl="0">
              <a:spcBef>
                <a:spcPts val="0"/>
              </a:spcBef>
              <a:spcAft>
                <a:spcPts val="0"/>
              </a:spcAft>
              <a:buSzPts val="1500"/>
              <a:buChar char="●"/>
            </a:pPr>
            <a:r>
              <a:rPr lang="en"/>
              <a:t>Compliance and archival data that needs to be stored for a long time and is hardly ever accessed</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Blob</a:t>
            </a:r>
            <a:endParaRPr/>
          </a:p>
        </p:txBody>
      </p:sp>
      <p:sp>
        <p:nvSpPr>
          <p:cNvPr id="546" name="Google Shape;546;p94"/>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Criar uma storage account rmerceslabstorage</a:t>
            </a:r>
            <a:endParaRPr/>
          </a:p>
          <a:p>
            <a:pPr marL="457200" lvl="0" indent="-323850" algn="just" rtl="0">
              <a:spcBef>
                <a:spcPts val="0"/>
              </a:spcBef>
              <a:spcAft>
                <a:spcPts val="0"/>
              </a:spcAft>
              <a:buSzPts val="1500"/>
              <a:buChar char="●"/>
            </a:pPr>
            <a:r>
              <a:rPr lang="en"/>
              <a:t>Mostrar a diferença standard/premium (mecanico/solido)</a:t>
            </a:r>
            <a:endParaRPr/>
          </a:p>
          <a:p>
            <a:pPr marL="457200" lvl="0" indent="-323850" algn="just" rtl="0">
              <a:spcBef>
                <a:spcPts val="0"/>
              </a:spcBef>
              <a:spcAft>
                <a:spcPts val="0"/>
              </a:spcAft>
              <a:buSzPts val="1500"/>
              <a:buChar char="●"/>
            </a:pPr>
            <a:r>
              <a:rPr lang="en"/>
              <a:t>Mostrar as opções de replicação e entrar no link (escoler LRS)</a:t>
            </a:r>
            <a:endParaRPr/>
          </a:p>
          <a:p>
            <a:pPr marL="457200" lvl="0" indent="-323850" algn="just" rtl="0">
              <a:spcBef>
                <a:spcPts val="0"/>
              </a:spcBef>
              <a:spcAft>
                <a:spcPts val="0"/>
              </a:spcAft>
              <a:buSzPts val="1500"/>
              <a:buChar char="●"/>
            </a:pPr>
            <a:r>
              <a:rPr lang="en"/>
              <a:t>Mostra o o blob access tier</a:t>
            </a:r>
            <a:endParaRPr/>
          </a:p>
          <a:p>
            <a:pPr marL="457200" lvl="0" indent="-323850" algn="just" rtl="0">
              <a:spcBef>
                <a:spcPts val="0"/>
              </a:spcBef>
              <a:spcAft>
                <a:spcPts val="0"/>
              </a:spcAft>
              <a:buSzPts val="1500"/>
              <a:buChar char="●"/>
            </a:pPr>
            <a:r>
              <a:rPr lang="en"/>
              <a:t>Dentro da conta criar um container CURSO</a:t>
            </a:r>
            <a:endParaRPr/>
          </a:p>
          <a:p>
            <a:pPr marL="457200" lvl="0" indent="-323850" algn="just" rtl="0">
              <a:spcBef>
                <a:spcPts val="0"/>
              </a:spcBef>
              <a:spcAft>
                <a:spcPts val="0"/>
              </a:spcAft>
              <a:buSzPts val="1500"/>
              <a:buChar char="●"/>
            </a:pPr>
            <a:r>
              <a:rPr lang="en"/>
              <a:t>Fazer o upload</a:t>
            </a:r>
            <a:endParaRPr/>
          </a:p>
          <a:p>
            <a:pPr marL="457200" lvl="0" indent="-323850" algn="just" rtl="0">
              <a:spcBef>
                <a:spcPts val="0"/>
              </a:spcBef>
              <a:spcAft>
                <a:spcPts val="0"/>
              </a:spcAft>
              <a:buSzPts val="1500"/>
              <a:buChar char="●"/>
            </a:pPr>
            <a:r>
              <a:rPr lang="en"/>
              <a:t>Mostrar os arquivos</a:t>
            </a:r>
            <a:endParaRPr/>
          </a:p>
          <a:p>
            <a:pPr marL="457200" lvl="0" indent="-323850" algn="just" rtl="0">
              <a:spcBef>
                <a:spcPts val="0"/>
              </a:spcBef>
              <a:spcAft>
                <a:spcPts val="0"/>
              </a:spcAft>
              <a:buSzPts val="1500"/>
              <a:buChar char="●"/>
            </a:pPr>
            <a:r>
              <a:rPr lang="en"/>
              <a:t>Mostrar na home a storage account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Files</a:t>
            </a:r>
            <a:endParaRPr/>
          </a:p>
        </p:txBody>
      </p:sp>
      <p:sp>
        <p:nvSpPr>
          <p:cNvPr id="552" name="Google Shape;552;p9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Files offers fully managed file shares in the cloud that are accessible via the industry standard Server Message Block (SMB) protocol or Network File System (NFS) protocol. Azure file shares can be mounted concurrently by cloud or on-premises deployments.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Concepts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Azure managed disks</a:t>
            </a:r>
            <a:endParaRPr/>
          </a:p>
        </p:txBody>
      </p:sp>
      <p:sp>
        <p:nvSpPr>
          <p:cNvPr id="558" name="Google Shape;558;p96"/>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a:t>Azure managed disks are block-level storage volumes that are managed by Azure and used with Azure Virtual Machines. Managed disks are like a physical disk in an on-premises server but, virtualized. With managed disks, all you have to do is specify the disk size, the disk type, and provision the disk. Once you provision the disk, Azure handles the rest.</a:t>
            </a:r>
            <a:endParaRPr/>
          </a:p>
          <a:p>
            <a:pPr marL="0" lvl="0" indent="0" algn="just" rtl="0">
              <a:spcBef>
                <a:spcPts val="1600"/>
              </a:spcBef>
              <a:spcAft>
                <a:spcPts val="160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disks </a:t>
            </a:r>
            <a:endParaRPr/>
          </a:p>
        </p:txBody>
      </p:sp>
      <p:sp>
        <p:nvSpPr>
          <p:cNvPr id="564" name="Google Shape;564;p97"/>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ultra disks</a:t>
            </a:r>
            <a:endParaRPr/>
          </a:p>
          <a:p>
            <a:pPr marL="457200" lvl="0" indent="-323850" algn="just" rtl="0">
              <a:spcBef>
                <a:spcPts val="0"/>
              </a:spcBef>
              <a:spcAft>
                <a:spcPts val="0"/>
              </a:spcAft>
              <a:buSzPts val="1500"/>
              <a:buChar char="●"/>
            </a:pPr>
            <a:r>
              <a:rPr lang="en"/>
              <a:t>premium solid-state drives (SSD)</a:t>
            </a:r>
            <a:endParaRPr/>
          </a:p>
          <a:p>
            <a:pPr marL="457200" lvl="0" indent="-323850" algn="just" rtl="0">
              <a:spcBef>
                <a:spcPts val="0"/>
              </a:spcBef>
              <a:spcAft>
                <a:spcPts val="0"/>
              </a:spcAft>
              <a:buSzPts val="1500"/>
              <a:buChar char="●"/>
            </a:pPr>
            <a:r>
              <a:rPr lang="en"/>
              <a:t>standard (SSD)</a:t>
            </a:r>
            <a:endParaRPr/>
          </a:p>
          <a:p>
            <a:pPr marL="457200" lvl="0" indent="-323850" algn="just" rtl="0">
              <a:spcBef>
                <a:spcPts val="0"/>
              </a:spcBef>
              <a:spcAft>
                <a:spcPts val="0"/>
              </a:spcAft>
              <a:buSzPts val="1500"/>
              <a:buChar char="●"/>
            </a:pPr>
            <a:r>
              <a:rPr lang="en"/>
              <a:t>standard hard disk drives (HDD)</a:t>
            </a:r>
            <a:endParaRPr/>
          </a:p>
          <a:p>
            <a:pPr marL="0" lvl="0" indent="0" algn="just" rtl="0">
              <a:spcBef>
                <a:spcPts val="1600"/>
              </a:spcBef>
              <a:spcAft>
                <a:spcPts val="1600"/>
              </a:spcAft>
              <a:buNone/>
            </a:pPr>
            <a:r>
              <a:rPr lang="en" u="sng">
                <a:solidFill>
                  <a:schemeClr val="hlink"/>
                </a:solidFill>
                <a:hlinkClick r:id="rId3"/>
              </a:rPr>
              <a:t>https://docs.microsoft.com/pt-br/azure/virtual-machines/disks-types)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Databases</a:t>
            </a:r>
            <a:endParaRPr/>
          </a:p>
        </p:txBody>
      </p:sp>
      <p:sp>
        <p:nvSpPr>
          <p:cNvPr id="574" name="Google Shape;574;p99"/>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Cosmos DB</a:t>
            </a:r>
            <a:endParaRPr/>
          </a:p>
          <a:p>
            <a:pPr marL="457200" lvl="0" indent="-323850" algn="just" rtl="0">
              <a:spcBef>
                <a:spcPts val="0"/>
              </a:spcBef>
              <a:spcAft>
                <a:spcPts val="0"/>
              </a:spcAft>
              <a:buSzPts val="1500"/>
              <a:buChar char="●"/>
            </a:pPr>
            <a:r>
              <a:rPr lang="en"/>
              <a:t>Azure SQL</a:t>
            </a:r>
            <a:endParaRPr/>
          </a:p>
          <a:p>
            <a:pPr marL="457200" lvl="0" indent="-323850" algn="just" rtl="0">
              <a:spcBef>
                <a:spcPts val="0"/>
              </a:spcBef>
              <a:spcAft>
                <a:spcPts val="0"/>
              </a:spcAft>
              <a:buSzPts val="1500"/>
              <a:buChar char="●"/>
            </a:pPr>
            <a:r>
              <a:rPr lang="en"/>
              <a:t>MySQL</a:t>
            </a:r>
            <a:endParaRPr/>
          </a:p>
          <a:p>
            <a:pPr marL="457200" lvl="0" indent="-323850" algn="just" rtl="0">
              <a:spcBef>
                <a:spcPts val="0"/>
              </a:spcBef>
              <a:spcAft>
                <a:spcPts val="0"/>
              </a:spcAft>
              <a:buSzPts val="1500"/>
              <a:buChar char="●"/>
            </a:pPr>
            <a:r>
              <a:rPr lang="en"/>
              <a:t>PostgreSQL</a:t>
            </a:r>
            <a:endParaRPr/>
          </a:p>
          <a:p>
            <a:pPr marL="457200" lvl="0" indent="-323850" algn="just" rtl="0">
              <a:spcBef>
                <a:spcPts val="0"/>
              </a:spcBef>
              <a:spcAft>
                <a:spcPts val="0"/>
              </a:spcAft>
              <a:buSzPts val="1500"/>
              <a:buChar char="●"/>
            </a:pPr>
            <a:r>
              <a:rPr lang="en"/>
              <a:t>Database Migration Services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0"/>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Cosmos DB</a:t>
            </a:r>
            <a:endParaRPr/>
          </a:p>
        </p:txBody>
      </p:sp>
      <p:sp>
        <p:nvSpPr>
          <p:cNvPr id="580" name="Google Shape;580;p100"/>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Azure Cosmos DB is a </a:t>
            </a:r>
            <a:r>
              <a:rPr lang="en" u="sng"/>
              <a:t>fully managed NoSQL</a:t>
            </a:r>
            <a:r>
              <a:rPr lang="en"/>
              <a:t> database for modern app development. Single-digit millisecond response times, and automatic and instant scalability, guarantee speed at any scale. </a:t>
            </a:r>
            <a:endParaRPr/>
          </a:p>
          <a:p>
            <a:pPr marL="0" lvl="0" indent="0" algn="just" rtl="0">
              <a:spcBef>
                <a:spcPts val="1600"/>
              </a:spcBef>
              <a:spcAft>
                <a:spcPts val="1600"/>
              </a:spcAft>
              <a:buNone/>
            </a:pPr>
            <a:r>
              <a:rPr lang="en"/>
              <a:t>Azure Cosmos DB is a fully managed platform-as-a-service (</a:t>
            </a:r>
            <a:r>
              <a:rPr lang="en" u="sng"/>
              <a:t>PaaS</a:t>
            </a:r>
            <a:r>
              <a:rPr lang="en"/>
              <a: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01"/>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benefits</a:t>
            </a:r>
            <a:endParaRPr/>
          </a:p>
        </p:txBody>
      </p:sp>
      <p:sp>
        <p:nvSpPr>
          <p:cNvPr id="586" name="Google Shape;586;p101"/>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Real-time access with fast read and write latencies globally, and throughput and consistency all backed by SLAs</a:t>
            </a:r>
            <a:endParaRPr/>
          </a:p>
          <a:p>
            <a:pPr marL="457200" lvl="0" indent="-323850" algn="just" rtl="0">
              <a:spcBef>
                <a:spcPts val="0"/>
              </a:spcBef>
              <a:spcAft>
                <a:spcPts val="0"/>
              </a:spcAft>
              <a:buSzPts val="1500"/>
              <a:buChar char="●"/>
            </a:pPr>
            <a:r>
              <a:rPr lang="en"/>
              <a:t>Multi-region writes and data distribution to any Azure region with the click of a button.</a:t>
            </a:r>
            <a:endParaRPr/>
          </a:p>
          <a:p>
            <a:pPr marL="457200" lvl="0" indent="-323850" algn="just" rtl="0">
              <a:spcBef>
                <a:spcPts val="0"/>
              </a:spcBef>
              <a:spcAft>
                <a:spcPts val="0"/>
              </a:spcAft>
              <a:buSzPts val="1500"/>
              <a:buChar char="●"/>
            </a:pPr>
            <a:r>
              <a:rPr lang="en"/>
              <a:t>Independently and elastically scale storage and throughput across any Azure region – even during unpredictable traffic bursts – for unlimited scale worldwide.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02"/>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Global distribution</a:t>
            </a:r>
            <a:endParaRPr/>
          </a:p>
          <a:p>
            <a:pPr marL="0" lvl="0" indent="0" algn="l" rtl="0">
              <a:spcBef>
                <a:spcPts val="0"/>
              </a:spcBef>
              <a:spcAft>
                <a:spcPts val="0"/>
              </a:spcAft>
              <a:buNone/>
            </a:pPr>
            <a:endParaRPr/>
          </a:p>
        </p:txBody>
      </p:sp>
      <p:sp>
        <p:nvSpPr>
          <p:cNvPr id="592" name="Google Shape;592;p102"/>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Azure Cosmos DB is a globally distributed database system that allows you to read and write data from the local replicas of your database. Azure Cosmos DB transparently replicates the data to all the regions associated with your Cosmos account.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3"/>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Global distribution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598" name="Google Shape;598;p103"/>
          <p:cNvPicPr preferRelativeResize="0"/>
          <p:nvPr/>
        </p:nvPicPr>
        <p:blipFill>
          <a:blip r:embed="rId3">
            <a:alphaModFix/>
          </a:blip>
          <a:stretch>
            <a:fillRect/>
          </a:stretch>
        </p:blipFill>
        <p:spPr>
          <a:xfrm>
            <a:off x="311700" y="1363275"/>
            <a:ext cx="6022425" cy="3389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4"/>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options (APIs)</a:t>
            </a:r>
            <a:endParaRPr/>
          </a:p>
        </p:txBody>
      </p:sp>
      <p:pic>
        <p:nvPicPr>
          <p:cNvPr id="604" name="Google Shape;604;p104"/>
          <p:cNvPicPr preferRelativeResize="0"/>
          <p:nvPr/>
        </p:nvPicPr>
        <p:blipFill>
          <a:blip r:embed="rId3">
            <a:alphaModFix/>
          </a:blip>
          <a:stretch>
            <a:fillRect/>
          </a:stretch>
        </p:blipFill>
        <p:spPr>
          <a:xfrm>
            <a:off x="311700" y="1643050"/>
            <a:ext cx="6981049" cy="28593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5"/>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 - Cosmos DB</a:t>
            </a:r>
            <a:endParaRPr/>
          </a:p>
        </p:txBody>
      </p:sp>
      <p:sp>
        <p:nvSpPr>
          <p:cNvPr id="610" name="Google Shape;610;p105"/>
          <p:cNvSpPr txBox="1">
            <a:spLocks noGrp="1"/>
          </p:cNvSpPr>
          <p:nvPr>
            <p:ph type="body" idx="1"/>
          </p:nvPr>
        </p:nvSpPr>
        <p:spPr>
          <a:xfrm>
            <a:off x="311700" y="1228675"/>
            <a:ext cx="5775900" cy="34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a:t>Criar o Resource Group labs-db</a:t>
            </a:r>
            <a:endParaRPr/>
          </a:p>
          <a:p>
            <a:pPr marL="457200" lvl="0" indent="-323850" algn="just" rtl="0">
              <a:spcBef>
                <a:spcPts val="0"/>
              </a:spcBef>
              <a:spcAft>
                <a:spcPts val="0"/>
              </a:spcAft>
              <a:buSzPts val="1500"/>
              <a:buChar char="●"/>
            </a:pPr>
            <a:r>
              <a:rPr lang="en"/>
              <a:t>Criar uma conta labs-db</a:t>
            </a:r>
            <a:endParaRPr/>
          </a:p>
          <a:p>
            <a:pPr marL="457200" lvl="0" indent="-323850" algn="just" rtl="0">
              <a:spcBef>
                <a:spcPts val="0"/>
              </a:spcBef>
              <a:spcAft>
                <a:spcPts val="0"/>
              </a:spcAft>
              <a:buSzPts val="1500"/>
              <a:buChar char="●"/>
            </a:pPr>
            <a:r>
              <a:rPr lang="en"/>
              <a:t>Mostrar os modelos de database (APIs)</a:t>
            </a:r>
            <a:endParaRPr/>
          </a:p>
          <a:p>
            <a:pPr marL="457200" lvl="0" indent="-323850" algn="just" rtl="0">
              <a:spcBef>
                <a:spcPts val="0"/>
              </a:spcBef>
              <a:spcAft>
                <a:spcPts val="0"/>
              </a:spcAft>
              <a:buSzPts val="1500"/>
              <a:buChar char="●"/>
            </a:pPr>
            <a:r>
              <a:rPr lang="en"/>
              <a:t>Selecionar a região América do Sul (Brasil)</a:t>
            </a:r>
            <a:endParaRPr/>
          </a:p>
          <a:p>
            <a:pPr marL="457200" lvl="0" indent="-323850" algn="just" rtl="0">
              <a:spcBef>
                <a:spcPts val="0"/>
              </a:spcBef>
              <a:spcAft>
                <a:spcPts val="0"/>
              </a:spcAft>
              <a:buSzPts val="1500"/>
              <a:buChar char="●"/>
            </a:pPr>
            <a:r>
              <a:rPr lang="en"/>
              <a:t>Mostasr a opção Capacity mode</a:t>
            </a:r>
            <a:endParaRPr/>
          </a:p>
          <a:p>
            <a:pPr marL="457200" lvl="0" indent="-323850" algn="just" rtl="0">
              <a:spcBef>
                <a:spcPts val="0"/>
              </a:spcBef>
              <a:spcAft>
                <a:spcPts val="0"/>
              </a:spcAft>
              <a:buSzPts val="1500"/>
              <a:buChar char="●"/>
            </a:pPr>
            <a:r>
              <a:rPr lang="en"/>
              <a:t>No final mostrar a estimativa do tempo de criação</a:t>
            </a:r>
            <a:endParaRPr/>
          </a:p>
          <a:p>
            <a:pPr marL="457200" lvl="0" indent="-323850" algn="just" rtl="0">
              <a:spcBef>
                <a:spcPts val="0"/>
              </a:spcBef>
              <a:spcAft>
                <a:spcPts val="0"/>
              </a:spcAft>
              <a:buSzPts val="1500"/>
              <a:buChar char="●"/>
            </a:pPr>
            <a:r>
              <a:rPr lang="en"/>
              <a:t>Após a criação é necessário adicionar um container</a:t>
            </a:r>
            <a:endParaRPr/>
          </a:p>
          <a:p>
            <a:pPr marL="457200" lvl="0" indent="-323850" algn="just" rtl="0">
              <a:spcBef>
                <a:spcPts val="0"/>
              </a:spcBef>
              <a:spcAft>
                <a:spcPts val="0"/>
              </a:spcAft>
              <a:buSzPts val="1500"/>
              <a:buChar char="●"/>
            </a:pPr>
            <a:r>
              <a:rPr lang="en"/>
              <a:t>Adicionar 1 item →  id: 01 , type: teste, content: labs</a:t>
            </a:r>
            <a:endParaRPr/>
          </a:p>
          <a:p>
            <a:pPr marL="457200" lvl="0" indent="-323850" algn="just" rtl="0">
              <a:spcBef>
                <a:spcPts val="0"/>
              </a:spcBef>
              <a:spcAft>
                <a:spcPts val="0"/>
              </a:spcAft>
              <a:buSzPts val="1500"/>
              <a:buChar char="●"/>
            </a:pPr>
            <a:r>
              <a:rPr lang="en"/>
              <a:t>Replicate data globaly → escolher brazil e australia</a:t>
            </a:r>
            <a:endParaRPr/>
          </a:p>
          <a:p>
            <a:pPr marL="457200" lvl="0" indent="-323850" algn="just" rtl="0">
              <a:spcBef>
                <a:spcPts val="0"/>
              </a:spcBef>
              <a:spcAft>
                <a:spcPts val="0"/>
              </a:spcAft>
              <a:buSzPts val="1500"/>
              <a:buChar char="●"/>
            </a:pPr>
            <a:r>
              <a:rPr lang="en"/>
              <a:t>Remover tudo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12025</Words>
  <Application>Microsoft Office PowerPoint</Application>
  <PresentationFormat>On-screen Show (16:9)</PresentationFormat>
  <Paragraphs>819</Paragraphs>
  <Slides>152</Slides>
  <Notes>152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152</vt:i4>
      </vt:variant>
    </vt:vector>
  </HeadingPairs>
  <TitlesOfParts>
    <vt:vector size="155" baseType="lpstr">
      <vt:lpstr>Arial</vt:lpstr>
      <vt:lpstr>Open Sans</vt:lpstr>
      <vt:lpstr>Simple Light</vt:lpstr>
      <vt:lpstr>Certificação AZURE AZ-900 Microsoft Azure Fundamentals</vt:lpstr>
      <vt:lpstr>A quem destina-se este curso?</vt:lpstr>
      <vt:lpstr>Sobre a Certificação</vt:lpstr>
      <vt:lpstr>Conteúdo da Certificação</vt:lpstr>
      <vt:lpstr>Detalhes da Prova</vt:lpstr>
      <vt:lpstr>Como me preparar ?</vt:lpstr>
      <vt:lpstr>Primeiros passos</vt:lpstr>
      <vt:lpstr>PowerPoint Presentation</vt:lpstr>
      <vt:lpstr>Cloud Concepts</vt:lpstr>
      <vt:lpstr>Cloud computing advantages  </vt:lpstr>
      <vt:lpstr>Why is cloud computing typically cheaper to use?</vt:lpstr>
      <vt:lpstr>Cloud service Models</vt:lpstr>
      <vt:lpstr>What is serverless computing?  </vt:lpstr>
      <vt:lpstr>Cloud Types</vt:lpstr>
      <vt:lpstr>AWS to Azure services comparison</vt:lpstr>
      <vt:lpstr>PowerPoint Presentation</vt:lpstr>
      <vt:lpstr>Azure Architecture</vt:lpstr>
      <vt:lpstr>Azure global infrastructure  </vt:lpstr>
      <vt:lpstr>Azure global infrastructure  </vt:lpstr>
      <vt:lpstr>Terminology  </vt:lpstr>
      <vt:lpstr>Regions / Availability Zone</vt:lpstr>
      <vt:lpstr>Regions / Availability Zone </vt:lpstr>
      <vt:lpstr>Azure region pairs  </vt:lpstr>
      <vt:lpstr>Azure region pairs </vt:lpstr>
      <vt:lpstr>Azure Marketplace</vt:lpstr>
      <vt:lpstr>Azure pricing  </vt:lpstr>
      <vt:lpstr>Pay-as-you-go</vt:lpstr>
      <vt:lpstr>VMs - Payment options </vt:lpstr>
      <vt:lpstr>Subscriptions</vt:lpstr>
      <vt:lpstr>Resource Group</vt:lpstr>
      <vt:lpstr>LAB - Resource Group</vt:lpstr>
      <vt:lpstr>Azure Cost Management</vt:lpstr>
      <vt:lpstr>Support</vt:lpstr>
      <vt:lpstr>PowerPoint Presentation</vt:lpstr>
      <vt:lpstr>Azure CLI</vt:lpstr>
      <vt:lpstr>Azure PowerShell  </vt:lpstr>
      <vt:lpstr>Cloud Shell</vt:lpstr>
      <vt:lpstr>LAB - Cloud Shell</vt:lpstr>
      <vt:lpstr>PowerPoint Presentation</vt:lpstr>
      <vt:lpstr>Certificação AZURE AZ-900 Microsoft Azure Fundamentals</vt:lpstr>
      <vt:lpstr>Compute Services</vt:lpstr>
      <vt:lpstr>Virtual Machines </vt:lpstr>
      <vt:lpstr>Sizes for VM</vt:lpstr>
      <vt:lpstr>LAB - VM</vt:lpstr>
      <vt:lpstr>VMs scale sets</vt:lpstr>
      <vt:lpstr>LAB - Scale Sets</vt:lpstr>
      <vt:lpstr>App Services</vt:lpstr>
      <vt:lpstr>App Services</vt:lpstr>
      <vt:lpstr>LAB -  APP Services</vt:lpstr>
      <vt:lpstr>Azure Container Instances</vt:lpstr>
      <vt:lpstr>LAB - Instance Container</vt:lpstr>
      <vt:lpstr> Azure Kubernetes Service</vt:lpstr>
      <vt:lpstr> Azure Kubernetes Service </vt:lpstr>
      <vt:lpstr>Windows Virtual Desktop</vt:lpstr>
      <vt:lpstr>Functions</vt:lpstr>
      <vt:lpstr>PowerPoint Presentation</vt:lpstr>
      <vt:lpstr>Azure Functions triggers</vt:lpstr>
      <vt:lpstr>LAB - Functions</vt:lpstr>
      <vt:lpstr>PowerPoint Presentation</vt:lpstr>
      <vt:lpstr>Networking</vt:lpstr>
      <vt:lpstr>Virtual Network</vt:lpstr>
      <vt:lpstr>VNet concepts  </vt:lpstr>
      <vt:lpstr>LAB - VNET</vt:lpstr>
      <vt:lpstr>Load Balancer</vt:lpstr>
      <vt:lpstr>Load Balancer  </vt:lpstr>
      <vt:lpstr>Types of load balancer</vt:lpstr>
      <vt:lpstr>Application Gateway</vt:lpstr>
      <vt:lpstr>Application Gateway</vt:lpstr>
      <vt:lpstr>VPN Gateway</vt:lpstr>
      <vt:lpstr>VPN Gateway design  </vt:lpstr>
      <vt:lpstr>VPN Gateway design </vt:lpstr>
      <vt:lpstr>ExpressRoute</vt:lpstr>
      <vt:lpstr>ExpressRoute</vt:lpstr>
      <vt:lpstr>Content Delivery Network</vt:lpstr>
      <vt:lpstr>Content Delivery Network </vt:lpstr>
      <vt:lpstr>PowerPoint Presentation</vt:lpstr>
      <vt:lpstr>Storage</vt:lpstr>
      <vt:lpstr>Storage account</vt:lpstr>
      <vt:lpstr>Azure Storage redundancy</vt:lpstr>
      <vt:lpstr>LAB - Storage Account</vt:lpstr>
      <vt:lpstr>Access tiers - Storage</vt:lpstr>
      <vt:lpstr>Archive access tier  </vt:lpstr>
      <vt:lpstr>Blob</vt:lpstr>
      <vt:lpstr>Blob storage is designed for:</vt:lpstr>
      <vt:lpstr>Blob storage resources  </vt:lpstr>
      <vt:lpstr>Archive Tier Support</vt:lpstr>
      <vt:lpstr>Scenarios for the archive</vt:lpstr>
      <vt:lpstr>LAB - Blob</vt:lpstr>
      <vt:lpstr>Azure Files</vt:lpstr>
      <vt:lpstr>Azure managed disks</vt:lpstr>
      <vt:lpstr>Types of disks </vt:lpstr>
      <vt:lpstr>PowerPoint Presentation</vt:lpstr>
      <vt:lpstr>Databases</vt:lpstr>
      <vt:lpstr>Cosmos DB</vt:lpstr>
      <vt:lpstr>key benefits</vt:lpstr>
      <vt:lpstr>Global distribution </vt:lpstr>
      <vt:lpstr>Global distribution  </vt:lpstr>
      <vt:lpstr>Technology options (APIs)</vt:lpstr>
      <vt:lpstr>LAB - Cosmos DB</vt:lpstr>
      <vt:lpstr>Azure SQL</vt:lpstr>
      <vt:lpstr>LAB - Azure SQL</vt:lpstr>
      <vt:lpstr>Azure PostgreSQL</vt:lpstr>
      <vt:lpstr>Deployment models  </vt:lpstr>
      <vt:lpstr>Database Migration Services - DMS</vt:lpstr>
      <vt:lpstr>Data Migration Assistant</vt:lpstr>
      <vt:lpstr>PowerPoint Presentation</vt:lpstr>
      <vt:lpstr>Azure Solutions</vt:lpstr>
      <vt:lpstr>Azure Internet of Things (IoT)</vt:lpstr>
      <vt:lpstr>IoT Central</vt:lpstr>
      <vt:lpstr>IoT technologies, services &amp; solutions</vt:lpstr>
      <vt:lpstr>Hub Iot</vt:lpstr>
      <vt:lpstr>Azure IoT</vt:lpstr>
      <vt:lpstr>Azure Data Lake Analytics</vt:lpstr>
      <vt:lpstr>Machine Learning</vt:lpstr>
      <vt:lpstr>Azure DevOps  </vt:lpstr>
      <vt:lpstr>PowerPoint Presentation</vt:lpstr>
      <vt:lpstr>Security</vt:lpstr>
      <vt:lpstr>Defense in depth </vt:lpstr>
      <vt:lpstr>Defense in depth  </vt:lpstr>
      <vt:lpstr>Azure Firewall</vt:lpstr>
      <vt:lpstr>Azure Firewall features  </vt:lpstr>
      <vt:lpstr>Network Security Groups - NSG</vt:lpstr>
      <vt:lpstr>Firewall vs. NSG</vt:lpstr>
      <vt:lpstr>LAB - NSG</vt:lpstr>
      <vt:lpstr>Azure DDoS Protection</vt:lpstr>
      <vt:lpstr>DDoS Basic vs. Standard</vt:lpstr>
      <vt:lpstr>Azure Security Center</vt:lpstr>
      <vt:lpstr>Security Center _ Overview</vt:lpstr>
      <vt:lpstr>Azure Defender</vt:lpstr>
      <vt:lpstr>Azure Key Vault</vt:lpstr>
      <vt:lpstr>Azure Information Protection</vt:lpstr>
      <vt:lpstr>Azure threat protection  </vt:lpstr>
      <vt:lpstr>Azure Sentinel</vt:lpstr>
      <vt:lpstr>Azure Sentinel  </vt:lpstr>
      <vt:lpstr>Dedicated Hosts</vt:lpstr>
      <vt:lpstr>PowerPoint Presentation</vt:lpstr>
      <vt:lpstr>Identity Services / Compliance</vt:lpstr>
      <vt:lpstr>Active Directory vs. Azure Active Directory</vt:lpstr>
      <vt:lpstr>Azure Active Directory  </vt:lpstr>
      <vt:lpstr>LAB - Azure Active Directory</vt:lpstr>
      <vt:lpstr>Single Sign-ON - SSO</vt:lpstr>
      <vt:lpstr>Azure AD Multi-Factor Authentication</vt:lpstr>
      <vt:lpstr>Azure Policy</vt:lpstr>
      <vt:lpstr>Azure RBAC</vt:lpstr>
      <vt:lpstr>LAB - Roles</vt:lpstr>
      <vt:lpstr>Azure Monitor</vt:lpstr>
      <vt:lpstr>Azure Monitor examples</vt:lpstr>
      <vt:lpstr>LAB-Monitor</vt:lpstr>
      <vt:lpstr>Service Health</vt:lpstr>
      <vt:lpstr>Azure compliance documentation  </vt:lpstr>
      <vt:lpstr>PowerPoint Presentation</vt:lpstr>
      <vt:lpstr>Marcando o exame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Certificação AZURE AZ-900 Microsoft Azure Fundamentals</dc:title>
  <cp:lastModifiedBy>Santos, Guilherme (RIS-SAO)</cp:lastModifiedBy>
  <cp:revision>1</cp:revision>
  <dcterms:modified xsi:type="dcterms:W3CDTF">2023-03-20T22:17:14Z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2023-03-20T22:17:05Z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590c7762-b612-4631-9bc4-4644c4dc08e7</vt:lpwstr>
  </property>
  <property fmtid="{D5CDD505-2E9C-101B-9397-08002B2CF9AE}" pid="8" name="MSIP_Label_549ac42a-3eb4-4074-b885-aea26bd6241e_ContentBits">
    <vt:lpwstr>0</vt:lpwstr>
  </property>
</Properties>
</file>